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71" r:id="rId9"/>
    <p:sldId id="272" r:id="rId10"/>
    <p:sldId id="273" r:id="rId11"/>
    <p:sldId id="274" r:id="rId12"/>
    <p:sldId id="275" r:id="rId13"/>
    <p:sldId id="269" r:id="rId14"/>
    <p:sldId id="270" r:id="rId15"/>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4"/>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6"/>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2"/>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4" name="Footer Placeholder 3"/>
          <p:cNvSpPr>
            <a:spLocks noGrp="1"/>
          </p:cNvSpPr>
          <p:nvPr>
            <p:ph type="ftr" sz="quarter" idx="11"/>
          </p:nvPr>
        </p:nvSpPr>
        <p:spPr/>
        <p:txBody>
          <a:bodyPr/>
          <a:lstStyle/>
          <a:p>
            <a:endParaRPr lang="ro-RO"/>
          </a:p>
        </p:txBody>
      </p:sp>
      <p:sp>
        <p:nvSpPr>
          <p:cNvPr id="5" name="Slide Number Placeholder 4"/>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3" name="Footer Placeholder 2"/>
          <p:cNvSpPr>
            <a:spLocks noGrp="1"/>
          </p:cNvSpPr>
          <p:nvPr>
            <p:ph type="ftr" sz="quarter" idx="11"/>
          </p:nvPr>
        </p:nvSpPr>
        <p:spPr/>
        <p:txBody>
          <a:bodyPr/>
          <a:lstStyle/>
          <a:p>
            <a:endParaRPr lang="ro-RO"/>
          </a:p>
        </p:txBody>
      </p:sp>
      <p:sp>
        <p:nvSpPr>
          <p:cNvPr id="4" name="Slide Number Placeholder 3"/>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B003DC-1E80-43AC-8F6E-8D701C0ACCC2}" type="datetimeFigureOut">
              <a:rPr lang="ro-RO" smtClean="0"/>
              <a:pPr/>
              <a:t>13.02.2014</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E65C833A-28EA-4F19-AA23-630600DF1937}" type="slidenum">
              <a:rPr lang="ro-RO" smtClean="0"/>
              <a:pPr/>
              <a:t>‹#›</a:t>
            </a:fld>
            <a:endParaRPr lang="ro-RO"/>
          </a:p>
        </p:txBody>
      </p:sp>
    </p:spTree>
  </p:cSld>
  <p:clrMapOvr>
    <a:masterClrMapping/>
  </p:clrMapOvr>
  <p:transition spd="slow">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
              <a:srgbClr val="DDEBCF"/>
            </a:gs>
            <a:gs pos="100000">
              <a:schemeClr val="bg2">
                <a:lumMod val="25000"/>
              </a:schemeClr>
            </a:gs>
            <a:gs pos="0">
              <a:srgbClr val="DDEBCF"/>
            </a:gs>
            <a:gs pos="25000">
              <a:srgbClr val="DDEBCF"/>
            </a:gs>
            <a:gs pos="50000">
              <a:srgbClr val="9CB86E"/>
            </a:gs>
            <a:gs pos="100000">
              <a:srgbClr val="156B13"/>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ro-RO"/>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B003DC-1E80-43AC-8F6E-8D701C0ACCC2}" type="datetimeFigureOut">
              <a:rPr lang="ro-RO" smtClean="0"/>
              <a:pPr/>
              <a:t>13.02.2014</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5C833A-28EA-4F19-AA23-630600DF1937}" type="slidenum">
              <a:rPr lang="ro-RO" smtClean="0"/>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diamon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ro-RO" b="1" dirty="0"/>
              <a:t>Instruirea diferentiata a elevilor- premisa a eficientei </a:t>
            </a:r>
            <a:r>
              <a:rPr lang="ro-RO" b="1" dirty="0" smtClean="0"/>
              <a:t>didactice</a:t>
            </a:r>
            <a:endParaRPr lang="ro-RO" dirty="0"/>
          </a:p>
        </p:txBody>
      </p:sp>
      <p:sp>
        <p:nvSpPr>
          <p:cNvPr id="3" name="Subtitle 2"/>
          <p:cNvSpPr>
            <a:spLocks noGrp="1"/>
          </p:cNvSpPr>
          <p:nvPr>
            <p:ph type="subTitle" idx="1"/>
          </p:nvPr>
        </p:nvSpPr>
        <p:spPr/>
        <p:txBody>
          <a:bodyPr/>
          <a:lstStyle/>
          <a:p>
            <a:pPr algn="r"/>
            <a:r>
              <a:rPr lang="en-US" dirty="0" smtClean="0">
                <a:solidFill>
                  <a:schemeClr val="tx1"/>
                </a:solidFill>
              </a:rPr>
              <a:t>Prof. Ileana </a:t>
            </a:r>
            <a:r>
              <a:rPr lang="en-US" dirty="0" err="1" smtClean="0">
                <a:solidFill>
                  <a:schemeClr val="tx1"/>
                </a:solidFill>
              </a:rPr>
              <a:t>Dragomir</a:t>
            </a:r>
            <a:endParaRPr lang="ro-RO" dirty="0">
              <a:solidFill>
                <a:schemeClr val="tx1"/>
              </a:solidFill>
            </a:endParaRPr>
          </a:p>
        </p:txBody>
      </p:sp>
    </p:spTree>
  </p:cSld>
  <p:clrMapOvr>
    <a:masterClrMapping/>
  </p:clrMapOvr>
  <p:transition spd="slow">
    <p:diamon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B. Adaptarea proceselor didactice</a:t>
            </a:r>
            <a:endParaRPr lang="ro-RO" dirty="0"/>
          </a:p>
        </p:txBody>
      </p:sp>
      <p:sp>
        <p:nvSpPr>
          <p:cNvPr id="3" name="Content Placeholder 2"/>
          <p:cNvSpPr>
            <a:spLocks noGrp="1"/>
          </p:cNvSpPr>
          <p:nvPr>
            <p:ph idx="1"/>
          </p:nvPr>
        </p:nvSpPr>
        <p:spPr/>
        <p:txBody>
          <a:bodyPr>
            <a:normAutofit fontScale="92500" lnSpcReduction="20000"/>
          </a:bodyPr>
          <a:lstStyle/>
          <a:p>
            <a:r>
              <a:rPr lang="ro-RO" dirty="0" smtClean="0"/>
              <a:t>Procesele didactice trebuie sa tina cont de faptul ca elevii difera intre ei dpdv. al aptitudinilor, al ritmului de invatare, al gradului de intelegere al fenomenelor, al capacitatii de invatare, al motivatiei.</a:t>
            </a:r>
          </a:p>
          <a:p>
            <a:r>
              <a:rPr lang="ro-RO" dirty="0" smtClean="0"/>
              <a:t>In procesul de predare putem adapta:</a:t>
            </a:r>
          </a:p>
          <a:p>
            <a:pPr lvl="1">
              <a:buFontTx/>
              <a:buChar char="-"/>
            </a:pPr>
            <a:r>
              <a:rPr lang="ro-RO" dirty="0" smtClean="0"/>
              <a:t>Marimea sarcinii</a:t>
            </a:r>
          </a:p>
          <a:p>
            <a:pPr lvl="1">
              <a:buFontTx/>
              <a:buChar char="-"/>
            </a:pPr>
            <a:r>
              <a:rPr lang="ro-RO" dirty="0" smtClean="0"/>
              <a:t>Gradul de dificultate al sarcinii(tipul de probleme de rezolvat, reguli de rezolvare a sarcinii, mod de realizare , de exemplu acceptarea raspunsului oral daca elevul nu reuseste in scris etc.)</a:t>
            </a:r>
            <a:endParaRPr lang="ro-RO" dirty="0"/>
          </a:p>
        </p:txBody>
      </p:sp>
    </p:spTree>
  </p:cSld>
  <p:clrMapOvr>
    <a:masterClrMapping/>
  </p:clrMapOvr>
  <p:transition spd="slow">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idx="1"/>
          </p:nvPr>
        </p:nvSpPr>
        <p:spPr/>
        <p:txBody>
          <a:bodyPr>
            <a:normAutofit fontScale="70000" lnSpcReduction="20000"/>
          </a:bodyPr>
          <a:lstStyle/>
          <a:p>
            <a:r>
              <a:rPr lang="ro-RO" b="1" dirty="0" smtClean="0"/>
              <a:t>Metodele de predare</a:t>
            </a:r>
            <a:r>
              <a:rPr lang="ro-RO" dirty="0" smtClean="0"/>
              <a:t>: metode de invatare prin cooperare, metode activ-participative: </a:t>
            </a:r>
            <a:r>
              <a:rPr lang="en-US" dirty="0" err="1" smtClean="0"/>
              <a:t>conversaţia</a:t>
            </a:r>
            <a:r>
              <a:rPr lang="en-US" dirty="0" smtClean="0"/>
              <a:t> </a:t>
            </a:r>
            <a:r>
              <a:rPr lang="en-US" dirty="0" err="1" smtClean="0"/>
              <a:t>euristică</a:t>
            </a:r>
            <a:r>
              <a:rPr lang="en-US" dirty="0" smtClean="0"/>
              <a:t>,  </a:t>
            </a:r>
            <a:r>
              <a:rPr lang="en-US" dirty="0" err="1" smtClean="0"/>
              <a:t>demonstraţia</a:t>
            </a:r>
            <a:r>
              <a:rPr lang="en-US" dirty="0" smtClean="0"/>
              <a:t>, </a:t>
            </a:r>
            <a:r>
              <a:rPr lang="ro-RO" dirty="0" smtClean="0"/>
              <a:t>problematizarea, studiul de caz, </a:t>
            </a:r>
            <a:r>
              <a:rPr lang="en-US" dirty="0" err="1" smtClean="0"/>
              <a:t>proiectul</a:t>
            </a:r>
            <a:r>
              <a:rPr lang="en-US" dirty="0" smtClean="0"/>
              <a:t>, </a:t>
            </a:r>
            <a:r>
              <a:rPr lang="en-US" dirty="0" err="1" smtClean="0"/>
              <a:t>lucrări</a:t>
            </a:r>
            <a:r>
              <a:rPr lang="en-US" dirty="0" smtClean="0"/>
              <a:t> practice, </a:t>
            </a:r>
            <a:r>
              <a:rPr lang="en-US" dirty="0" err="1" smtClean="0"/>
              <a:t>experimentul</a:t>
            </a:r>
            <a:r>
              <a:rPr lang="en-US" dirty="0" smtClean="0"/>
              <a:t>, </a:t>
            </a:r>
            <a:r>
              <a:rPr lang="en-US" dirty="0" err="1" smtClean="0"/>
              <a:t>lucrul</a:t>
            </a:r>
            <a:r>
              <a:rPr lang="en-US" dirty="0" smtClean="0"/>
              <a:t> </a:t>
            </a:r>
            <a:r>
              <a:rPr lang="en-US" dirty="0" err="1" smtClean="0"/>
              <a:t>pe</a:t>
            </a:r>
            <a:r>
              <a:rPr lang="en-US" dirty="0" smtClean="0"/>
              <a:t> </a:t>
            </a:r>
            <a:r>
              <a:rPr lang="en-US" dirty="0" err="1" smtClean="0"/>
              <a:t>grupe</a:t>
            </a:r>
            <a:r>
              <a:rPr lang="en-US" dirty="0" smtClean="0"/>
              <a:t>, </a:t>
            </a:r>
            <a:r>
              <a:rPr lang="en-US" dirty="0" err="1" smtClean="0"/>
              <a:t>tehnica</a:t>
            </a:r>
            <a:r>
              <a:rPr lang="en-US" dirty="0" smtClean="0"/>
              <a:t> </a:t>
            </a:r>
            <a:r>
              <a:rPr lang="en-US" dirty="0" err="1" smtClean="0"/>
              <a:t>utilizării</a:t>
            </a:r>
            <a:r>
              <a:rPr lang="en-US" dirty="0" smtClean="0"/>
              <a:t> </a:t>
            </a:r>
            <a:r>
              <a:rPr lang="en-US" dirty="0" err="1" smtClean="0"/>
              <a:t>fişelor</a:t>
            </a:r>
            <a:r>
              <a:rPr lang="en-US" dirty="0" smtClean="0"/>
              <a:t> de </a:t>
            </a:r>
            <a:r>
              <a:rPr lang="en-US" dirty="0" err="1" smtClean="0"/>
              <a:t>muncă</a:t>
            </a:r>
            <a:r>
              <a:rPr lang="en-US" dirty="0" smtClean="0"/>
              <a:t> </a:t>
            </a:r>
            <a:r>
              <a:rPr lang="en-US" dirty="0" err="1" smtClean="0"/>
              <a:t>independentă</a:t>
            </a:r>
            <a:r>
              <a:rPr lang="en-US" dirty="0" smtClean="0"/>
              <a:t> (</a:t>
            </a:r>
            <a:r>
              <a:rPr lang="en-US" dirty="0" err="1" smtClean="0"/>
              <a:t>fişe</a:t>
            </a:r>
            <a:r>
              <a:rPr lang="en-US" dirty="0" smtClean="0"/>
              <a:t> de </a:t>
            </a:r>
            <a:r>
              <a:rPr lang="en-US" dirty="0" err="1" smtClean="0"/>
              <a:t>dezvoltare</a:t>
            </a:r>
            <a:r>
              <a:rPr lang="en-US" dirty="0" smtClean="0"/>
              <a:t>, de </a:t>
            </a:r>
            <a:r>
              <a:rPr lang="en-US" dirty="0" err="1" smtClean="0"/>
              <a:t>recuperare</a:t>
            </a:r>
            <a:r>
              <a:rPr lang="en-US" dirty="0" smtClean="0"/>
              <a:t>, de </a:t>
            </a:r>
            <a:r>
              <a:rPr lang="en-US" dirty="0" err="1" smtClean="0"/>
              <a:t>recuperare</a:t>
            </a:r>
            <a:r>
              <a:rPr lang="en-US" dirty="0" smtClean="0"/>
              <a:t>, de </a:t>
            </a:r>
            <a:r>
              <a:rPr lang="en-US" dirty="0" err="1" smtClean="0"/>
              <a:t>exersare</a:t>
            </a:r>
            <a:r>
              <a:rPr lang="en-US" dirty="0" smtClean="0"/>
              <a:t>, de </a:t>
            </a:r>
            <a:r>
              <a:rPr lang="en-US" dirty="0" err="1" smtClean="0"/>
              <a:t>creaţie</a:t>
            </a:r>
            <a:r>
              <a:rPr lang="en-US" dirty="0" smtClean="0"/>
              <a:t>), </a:t>
            </a:r>
            <a:r>
              <a:rPr lang="en-US" dirty="0" err="1" smtClean="0"/>
              <a:t>utilizarea</a:t>
            </a:r>
            <a:r>
              <a:rPr lang="en-US" dirty="0" smtClean="0"/>
              <a:t> </a:t>
            </a:r>
            <a:r>
              <a:rPr lang="en-US" dirty="0" err="1" smtClean="0"/>
              <a:t>fişelor</a:t>
            </a:r>
            <a:r>
              <a:rPr lang="en-US" dirty="0" smtClean="0"/>
              <a:t> </a:t>
            </a:r>
            <a:r>
              <a:rPr lang="en-US" dirty="0" err="1" smtClean="0"/>
              <a:t>individuale</a:t>
            </a:r>
            <a:r>
              <a:rPr lang="en-US" dirty="0" smtClean="0"/>
              <a:t> de </a:t>
            </a:r>
            <a:r>
              <a:rPr lang="en-US" dirty="0" err="1" smtClean="0"/>
              <a:t>progres</a:t>
            </a:r>
            <a:r>
              <a:rPr lang="en-US" dirty="0" smtClean="0"/>
              <a:t> </a:t>
            </a:r>
            <a:r>
              <a:rPr lang="en-US" dirty="0" err="1" smtClean="0"/>
              <a:t>sau</a:t>
            </a:r>
            <a:r>
              <a:rPr lang="en-US" dirty="0" smtClean="0"/>
              <a:t> a </a:t>
            </a:r>
            <a:r>
              <a:rPr lang="en-US" dirty="0" err="1" smtClean="0"/>
              <a:t>diagramelor</a:t>
            </a:r>
            <a:r>
              <a:rPr lang="en-US" dirty="0" smtClean="0"/>
              <a:t> de  </a:t>
            </a:r>
            <a:r>
              <a:rPr lang="en-US" dirty="0" err="1" smtClean="0"/>
              <a:t>progres</a:t>
            </a:r>
            <a:r>
              <a:rPr lang="en-US" dirty="0" smtClean="0"/>
              <a:t> al </a:t>
            </a:r>
            <a:r>
              <a:rPr lang="en-US" dirty="0" err="1" smtClean="0"/>
              <a:t>clasei</a:t>
            </a:r>
            <a:r>
              <a:rPr lang="en-US" dirty="0" smtClean="0"/>
              <a:t> etc.</a:t>
            </a:r>
            <a:r>
              <a:rPr lang="ro-RO" dirty="0" smtClean="0"/>
              <a:t> Elevii cu capacitati de invatare sa fie instruiti pe grupe, dar cu teme diferentiate, individualizarea prin munca independenta diferentiata, in activitatile frontale elevii cu dificultati sa fie tratati individual;</a:t>
            </a:r>
          </a:p>
          <a:p>
            <a:r>
              <a:rPr lang="ro-RO" b="1" dirty="0" smtClean="0"/>
              <a:t>Timpul de lucru </a:t>
            </a:r>
            <a:r>
              <a:rPr lang="ro-RO" dirty="0" smtClean="0"/>
              <a:t>alocat: cresterea sau scaderea timpului de lucru alocar rezolvarii unei sarcini;</a:t>
            </a:r>
          </a:p>
          <a:p>
            <a:r>
              <a:rPr lang="ro-RO" b="1" dirty="0" smtClean="0"/>
              <a:t>Nivel de sprijin</a:t>
            </a:r>
            <a:r>
              <a:rPr lang="ro-RO" dirty="0" smtClean="0"/>
              <a:t>: asigurarea sprijinului suplimentar pentru unii elevii de catre profesor sau un cadru didactic de sprijin</a:t>
            </a:r>
            <a:endParaRPr lang="ro-RO" dirty="0"/>
          </a:p>
        </p:txBody>
      </p:sp>
    </p:spTree>
  </p:cSld>
  <p:clrMapOvr>
    <a:masterClrMapping/>
  </p:clrMapOvr>
  <p:transition spd="slow">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D. Adaptarea procesului de evaluare</a:t>
            </a:r>
            <a:endParaRPr lang="ro-RO" dirty="0"/>
          </a:p>
        </p:txBody>
      </p:sp>
      <p:sp>
        <p:nvSpPr>
          <p:cNvPr id="3" name="Content Placeholder 2"/>
          <p:cNvSpPr>
            <a:spLocks noGrp="1"/>
          </p:cNvSpPr>
          <p:nvPr>
            <p:ph idx="1"/>
          </p:nvPr>
        </p:nvSpPr>
        <p:spPr/>
        <p:txBody>
          <a:bodyPr>
            <a:normAutofit lnSpcReduction="10000"/>
          </a:bodyPr>
          <a:lstStyle/>
          <a:p>
            <a:r>
              <a:rPr lang="ro-RO" dirty="0" smtClean="0"/>
              <a:t>Evaluare prin :</a:t>
            </a:r>
          </a:p>
          <a:p>
            <a:pPr lvl="1"/>
            <a:r>
              <a:rPr lang="ro-RO" dirty="0" smtClean="0"/>
              <a:t>Proiecte;</a:t>
            </a:r>
          </a:p>
          <a:p>
            <a:pPr lvl="1"/>
            <a:r>
              <a:rPr lang="ro-RO" dirty="0" smtClean="0"/>
              <a:t>Produse: scrise, orale, vizuale, kinestezice,- proiecte, portofolii etc.</a:t>
            </a:r>
          </a:p>
          <a:p>
            <a:pPr marL="360363" lvl="1" indent="-360363">
              <a:buFont typeface="Arial" pitchFamily="34" charset="0"/>
              <a:buChar char="•"/>
            </a:pPr>
            <a:r>
              <a:rPr lang="ro-RO" dirty="0" smtClean="0"/>
              <a:t>Evaluarea prin probe scrise poate fi inlocuita prin probe orale, demonstrarea cunostintelor acumulate prin mijloace/activitati practice;</a:t>
            </a:r>
          </a:p>
          <a:p>
            <a:pPr marL="360363" lvl="1" indent="-360363">
              <a:buFont typeface="Arial" pitchFamily="34" charset="0"/>
              <a:buChar char="•"/>
            </a:pPr>
            <a:r>
              <a:rPr lang="ro-RO" dirty="0" smtClean="0"/>
              <a:t>Evaluarea trebuie sa vizeze identificarea progresului realizat  de elev, luand ca punct de plecare rezultatele  evaluarii initiale.</a:t>
            </a:r>
            <a:endParaRPr lang="ro-RO" dirty="0"/>
          </a:p>
        </p:txBody>
      </p:sp>
    </p:spTree>
  </p:cSld>
  <p:clrMapOvr>
    <a:masterClrMapping/>
  </p:clrMapOvr>
  <p:transition spd="slow">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a:t>Rolul </a:t>
            </a:r>
            <a:r>
              <a:rPr lang="ro-RO" dirty="0" smtClean="0"/>
              <a:t>profesorului</a:t>
            </a:r>
            <a:endParaRPr lang="ro-RO" dirty="0"/>
          </a:p>
        </p:txBody>
      </p:sp>
      <p:sp>
        <p:nvSpPr>
          <p:cNvPr id="3" name="Content Placeholder 2"/>
          <p:cNvSpPr>
            <a:spLocks noGrp="1"/>
          </p:cNvSpPr>
          <p:nvPr>
            <p:ph idx="1"/>
          </p:nvPr>
        </p:nvSpPr>
        <p:spPr/>
        <p:txBody>
          <a:bodyPr>
            <a:normAutofit fontScale="77500" lnSpcReduction="20000"/>
          </a:bodyPr>
          <a:lstStyle/>
          <a:p>
            <a:r>
              <a:rPr lang="ro-RO" dirty="0"/>
              <a:t>Este atent la nevoile comune precum şi la nevoile individuale ale elevilor. </a:t>
            </a:r>
          </a:p>
          <a:p>
            <a:r>
              <a:rPr lang="ro-RO" dirty="0"/>
              <a:t>Respectă curriculumul dar gândeşte independent la ceea ce este specific claselor la care predă şi ajustează demersul didactic în consecinţă. </a:t>
            </a:r>
          </a:p>
          <a:p>
            <a:r>
              <a:rPr lang="ro-RO" dirty="0"/>
              <a:t>Face transferul de la complexitatea informaţiei la simplitatea abordări ei. </a:t>
            </a:r>
          </a:p>
          <a:p>
            <a:r>
              <a:rPr lang="ro-RO" dirty="0"/>
              <a:t>Selectează materialul de lucru în funcţie de elevi. </a:t>
            </a:r>
          </a:p>
          <a:p>
            <a:r>
              <a:rPr lang="ro-RO" dirty="0"/>
              <a:t>Ştie să lucreze creativ cu conţinutul, procesul şi produsul învăţării. </a:t>
            </a:r>
          </a:p>
          <a:p>
            <a:r>
              <a:rPr lang="ro-RO" dirty="0"/>
              <a:t>Creează un climat de respect reciproc. </a:t>
            </a:r>
          </a:p>
          <a:p>
            <a:r>
              <a:rPr lang="ro-RO" dirty="0"/>
              <a:t>Asumă roluri noi ca cel de consultant, facilitator, moderator chiar de participant activ al procesului de învăţare. </a:t>
            </a:r>
          </a:p>
        </p:txBody>
      </p:sp>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Rolul profesorului</a:t>
            </a:r>
            <a:endParaRPr lang="ro-RO" dirty="0"/>
          </a:p>
        </p:txBody>
      </p:sp>
      <p:sp>
        <p:nvSpPr>
          <p:cNvPr id="3" name="Content Placeholder 2"/>
          <p:cNvSpPr>
            <a:spLocks noGrp="1"/>
          </p:cNvSpPr>
          <p:nvPr>
            <p:ph idx="1"/>
          </p:nvPr>
        </p:nvSpPr>
        <p:spPr/>
        <p:txBody>
          <a:bodyPr>
            <a:normAutofit fontScale="77500" lnSpcReduction="20000"/>
          </a:bodyPr>
          <a:lstStyle/>
          <a:p>
            <a:r>
              <a:rPr lang="ro-RO" dirty="0"/>
              <a:t>Promovează învăţarea prin cooperare. </a:t>
            </a:r>
          </a:p>
          <a:p>
            <a:r>
              <a:rPr lang="ro-RO" dirty="0"/>
              <a:t>Echilibrează norma individuală cu cea de grup. </a:t>
            </a:r>
          </a:p>
          <a:p>
            <a:r>
              <a:rPr lang="ro-RO" dirty="0"/>
              <a:t> Se preocupă de realizarea unui management al clasei care respectă principiile diferenţierii. </a:t>
            </a:r>
          </a:p>
          <a:p>
            <a:r>
              <a:rPr lang="ro-RO" dirty="0"/>
              <a:t>Evaluează continuu. </a:t>
            </a:r>
          </a:p>
          <a:p>
            <a:r>
              <a:rPr lang="en-US" dirty="0"/>
              <a:t>Este el </a:t>
            </a:r>
            <a:r>
              <a:rPr lang="en-US" dirty="0" err="1"/>
              <a:t>însuşi</a:t>
            </a:r>
            <a:r>
              <a:rPr lang="en-US" dirty="0"/>
              <a:t> </a:t>
            </a:r>
            <a:r>
              <a:rPr lang="en-US" dirty="0" err="1"/>
              <a:t>este</a:t>
            </a:r>
            <a:r>
              <a:rPr lang="en-US" dirty="0"/>
              <a:t> </a:t>
            </a:r>
            <a:r>
              <a:rPr lang="en-US" dirty="0" err="1"/>
              <a:t>într</a:t>
            </a:r>
            <a:r>
              <a:rPr lang="en-US" dirty="0"/>
              <a:t>-o </a:t>
            </a:r>
            <a:r>
              <a:rPr lang="en-US" dirty="0" err="1"/>
              <a:t>continuă</a:t>
            </a:r>
            <a:r>
              <a:rPr lang="en-US" dirty="0"/>
              <a:t> </a:t>
            </a:r>
            <a:r>
              <a:rPr lang="en-US" dirty="0" err="1"/>
              <a:t>dezvoltare</a:t>
            </a:r>
            <a:r>
              <a:rPr lang="en-US" dirty="0"/>
              <a:t> </a:t>
            </a:r>
            <a:r>
              <a:rPr lang="en-US" dirty="0" err="1"/>
              <a:t>personală</a:t>
            </a:r>
            <a:r>
              <a:rPr lang="en-US" dirty="0"/>
              <a:t>.</a:t>
            </a:r>
            <a:endParaRPr lang="ro-RO" dirty="0"/>
          </a:p>
          <a:p>
            <a:r>
              <a:rPr lang="en-US" dirty="0"/>
              <a:t>Face </a:t>
            </a:r>
            <a:r>
              <a:rPr lang="en-US" dirty="0" err="1"/>
              <a:t>legătura</a:t>
            </a:r>
            <a:r>
              <a:rPr lang="en-US" dirty="0"/>
              <a:t> </a:t>
            </a:r>
            <a:r>
              <a:rPr lang="en-US" dirty="0" err="1"/>
              <a:t>dintre</a:t>
            </a:r>
            <a:r>
              <a:rPr lang="en-US" dirty="0"/>
              <a:t> </a:t>
            </a:r>
            <a:r>
              <a:rPr lang="en-US" dirty="0" err="1"/>
              <a:t>viaţa</a:t>
            </a:r>
            <a:r>
              <a:rPr lang="en-US" dirty="0"/>
              <a:t> de </a:t>
            </a:r>
            <a:r>
              <a:rPr lang="en-US" dirty="0" err="1"/>
              <a:t>zi</a:t>
            </a:r>
            <a:r>
              <a:rPr lang="en-US" dirty="0"/>
              <a:t> cu </a:t>
            </a:r>
            <a:r>
              <a:rPr lang="en-US" dirty="0" err="1"/>
              <a:t>zi</a:t>
            </a:r>
            <a:r>
              <a:rPr lang="en-US" dirty="0"/>
              <a:t> a </a:t>
            </a:r>
            <a:r>
              <a:rPr lang="en-US" dirty="0" err="1"/>
              <a:t>elevilor</a:t>
            </a:r>
            <a:r>
              <a:rPr lang="en-US" dirty="0"/>
              <a:t> </a:t>
            </a:r>
            <a:r>
              <a:rPr lang="en-US" dirty="0" err="1"/>
              <a:t>şi</a:t>
            </a:r>
            <a:r>
              <a:rPr lang="en-US" dirty="0"/>
              <a:t> </a:t>
            </a:r>
            <a:r>
              <a:rPr lang="en-US" dirty="0" err="1"/>
              <a:t>fapte</a:t>
            </a:r>
            <a:r>
              <a:rPr lang="en-US" dirty="0"/>
              <a:t>, </a:t>
            </a:r>
            <a:r>
              <a:rPr lang="en-US" dirty="0" err="1"/>
              <a:t>evenimente</a:t>
            </a:r>
            <a:r>
              <a:rPr lang="en-US" dirty="0"/>
              <a:t>, </a:t>
            </a:r>
            <a:r>
              <a:rPr lang="en-US" dirty="0" err="1"/>
              <a:t>experienţe</a:t>
            </a:r>
            <a:r>
              <a:rPr lang="en-US" dirty="0"/>
              <a:t> </a:t>
            </a:r>
            <a:r>
              <a:rPr lang="en-US" dirty="0" err="1"/>
              <a:t>celebre</a:t>
            </a:r>
            <a:r>
              <a:rPr lang="en-US" dirty="0"/>
              <a:t> ale </a:t>
            </a:r>
            <a:r>
              <a:rPr lang="en-US" dirty="0" err="1"/>
              <a:t>omenirii</a:t>
            </a:r>
            <a:r>
              <a:rPr lang="en-US" dirty="0"/>
              <a:t>.</a:t>
            </a:r>
            <a:endParaRPr lang="ro-RO" dirty="0"/>
          </a:p>
          <a:p>
            <a:r>
              <a:rPr lang="en-US" dirty="0" err="1"/>
              <a:t>Ştie</a:t>
            </a:r>
            <a:r>
              <a:rPr lang="en-US" dirty="0"/>
              <a:t> </a:t>
            </a:r>
            <a:r>
              <a:rPr lang="en-US" dirty="0" err="1"/>
              <a:t>să</a:t>
            </a:r>
            <a:r>
              <a:rPr lang="en-US" dirty="0"/>
              <a:t> </a:t>
            </a:r>
            <a:r>
              <a:rPr lang="en-US" dirty="0" err="1"/>
              <a:t>îşi</a:t>
            </a:r>
            <a:r>
              <a:rPr lang="en-US" dirty="0"/>
              <a:t> </a:t>
            </a:r>
            <a:r>
              <a:rPr lang="en-US" dirty="0" err="1"/>
              <a:t>motiveze</a:t>
            </a:r>
            <a:r>
              <a:rPr lang="en-US" dirty="0"/>
              <a:t> </a:t>
            </a:r>
            <a:r>
              <a:rPr lang="en-US" dirty="0" err="1"/>
              <a:t>elevii</a:t>
            </a:r>
            <a:r>
              <a:rPr lang="en-US" dirty="0"/>
              <a:t>.</a:t>
            </a:r>
            <a:endParaRPr lang="ro-RO" dirty="0"/>
          </a:p>
          <a:p>
            <a:r>
              <a:rPr lang="en-US" dirty="0" err="1"/>
              <a:t>Foloseşte</a:t>
            </a:r>
            <a:r>
              <a:rPr lang="en-US" dirty="0"/>
              <a:t> </a:t>
            </a:r>
            <a:r>
              <a:rPr lang="en-US" dirty="0" err="1"/>
              <a:t>acele</a:t>
            </a:r>
            <a:r>
              <a:rPr lang="en-US" dirty="0"/>
              <a:t> </a:t>
            </a:r>
            <a:r>
              <a:rPr lang="en-US" dirty="0" err="1"/>
              <a:t>strategii</a:t>
            </a:r>
            <a:r>
              <a:rPr lang="en-US" dirty="0"/>
              <a:t> de </a:t>
            </a:r>
            <a:r>
              <a:rPr lang="en-US" dirty="0" err="1"/>
              <a:t>instruire</a:t>
            </a:r>
            <a:r>
              <a:rPr lang="en-US" dirty="0"/>
              <a:t> care </a:t>
            </a:r>
            <a:r>
              <a:rPr lang="en-US" dirty="0" err="1"/>
              <a:t>îi</a:t>
            </a:r>
            <a:r>
              <a:rPr lang="en-US" dirty="0"/>
              <a:t> </a:t>
            </a:r>
            <a:r>
              <a:rPr lang="en-US" dirty="0" err="1"/>
              <a:t>implică</a:t>
            </a:r>
            <a:r>
              <a:rPr lang="en-US" dirty="0"/>
              <a:t> </a:t>
            </a:r>
            <a:r>
              <a:rPr lang="en-US" dirty="0" err="1"/>
              <a:t>pe</a:t>
            </a:r>
            <a:r>
              <a:rPr lang="en-US" dirty="0"/>
              <a:t> </a:t>
            </a:r>
            <a:r>
              <a:rPr lang="en-US" dirty="0" err="1"/>
              <a:t>elevi</a:t>
            </a:r>
            <a:r>
              <a:rPr lang="en-US" dirty="0"/>
              <a:t> </a:t>
            </a:r>
            <a:r>
              <a:rPr lang="en-US" dirty="0" err="1"/>
              <a:t>în</a:t>
            </a:r>
            <a:r>
              <a:rPr lang="en-US" dirty="0"/>
              <a:t> </a:t>
            </a:r>
            <a:r>
              <a:rPr lang="en-US" dirty="0" err="1"/>
              <a:t>activitatea</a:t>
            </a:r>
            <a:r>
              <a:rPr lang="en-US" dirty="0"/>
              <a:t> la </a:t>
            </a:r>
            <a:r>
              <a:rPr lang="en-US" dirty="0" err="1"/>
              <a:t>clasă</a:t>
            </a:r>
            <a:r>
              <a:rPr lang="en-US" dirty="0"/>
              <a:t> </a:t>
            </a:r>
            <a:r>
              <a:rPr lang="en-US" dirty="0" err="1"/>
              <a:t>în</a:t>
            </a:r>
            <a:r>
              <a:rPr lang="en-US" dirty="0"/>
              <a:t> mod </a:t>
            </a:r>
            <a:r>
              <a:rPr lang="en-US" dirty="0" err="1"/>
              <a:t>activ</a:t>
            </a:r>
            <a:r>
              <a:rPr lang="en-US" dirty="0"/>
              <a:t>. </a:t>
            </a:r>
            <a:endParaRPr lang="ro-RO" dirty="0"/>
          </a:p>
          <a:p>
            <a:r>
              <a:rPr lang="en-US" dirty="0" err="1"/>
              <a:t>Contribuie</a:t>
            </a:r>
            <a:r>
              <a:rPr lang="en-US" dirty="0"/>
              <a:t> la </a:t>
            </a:r>
            <a:r>
              <a:rPr lang="en-US" dirty="0" err="1"/>
              <a:t>formarea</a:t>
            </a:r>
            <a:r>
              <a:rPr lang="en-US" dirty="0"/>
              <a:t> </a:t>
            </a:r>
            <a:r>
              <a:rPr lang="en-US" dirty="0" err="1"/>
              <a:t>independenţei</a:t>
            </a:r>
            <a:r>
              <a:rPr lang="en-US" dirty="0"/>
              <a:t> </a:t>
            </a:r>
            <a:r>
              <a:rPr lang="en-US" dirty="0" err="1"/>
              <a:t>elevilor</a:t>
            </a:r>
            <a:r>
              <a:rPr lang="en-US" dirty="0" smtClean="0"/>
              <a:t>.</a:t>
            </a:r>
            <a:endParaRPr lang="ro-RO" dirty="0"/>
          </a:p>
        </p:txBody>
      </p:sp>
    </p:spTree>
  </p:cSld>
  <p:clrMapOvr>
    <a:masterClrMapping/>
  </p:clrMapOvr>
  <p:transition spd="slow">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smtClean="0"/>
              <a:t>Invatarea diferentiata</a:t>
            </a:r>
            <a:endParaRPr lang="ro-RO" b="1" dirty="0"/>
          </a:p>
        </p:txBody>
      </p:sp>
      <p:sp>
        <p:nvSpPr>
          <p:cNvPr id="3" name="Content Placeholder 2"/>
          <p:cNvSpPr>
            <a:spLocks noGrp="1"/>
          </p:cNvSpPr>
          <p:nvPr>
            <p:ph idx="1"/>
          </p:nvPr>
        </p:nvSpPr>
        <p:spPr/>
        <p:txBody>
          <a:bodyPr/>
          <a:lstStyle/>
          <a:p>
            <a:r>
              <a:rPr lang="ro-RO" dirty="0" smtClean="0"/>
              <a:t>Invatarea diferentiata presupune adaptarea procesului instructiv-educativ la potentialitatile individuale, la ritmul si stilul de invatare al elevului, la interesele si abilitatile fiecaruia.</a:t>
            </a:r>
          </a:p>
          <a:p>
            <a:r>
              <a:rPr lang="ro-RO" dirty="0" smtClean="0"/>
              <a:t>Educatia diferentiata a invatarii are la baza un </a:t>
            </a:r>
            <a:r>
              <a:rPr lang="ro-RO" b="1" dirty="0" smtClean="0"/>
              <a:t>sistem centrat pe elev.</a:t>
            </a:r>
            <a:endParaRPr lang="ro-RO" b="1" dirty="0"/>
          </a:p>
        </p:txBody>
      </p:sp>
    </p:spTree>
  </p:cSld>
  <p:clrMapOvr>
    <a:masterClrMapping/>
  </p:clrMapOvr>
  <p:transition spd="slow">
    <p:diamon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Abordarea diferentiata se poate realiza la diferite </a:t>
            </a:r>
            <a:r>
              <a:rPr lang="ro-RO" b="1" dirty="0" smtClean="0"/>
              <a:t>nivele si componente</a:t>
            </a:r>
            <a:r>
              <a:rPr lang="ro-RO" dirty="0" smtClean="0"/>
              <a:t>:</a:t>
            </a:r>
            <a:endParaRPr lang="ro-RO" dirty="0"/>
          </a:p>
        </p:txBody>
      </p:sp>
      <p:sp>
        <p:nvSpPr>
          <p:cNvPr id="3" name="Content Placeholder 2"/>
          <p:cNvSpPr>
            <a:spLocks noGrp="1"/>
          </p:cNvSpPr>
          <p:nvPr>
            <p:ph idx="1"/>
          </p:nvPr>
        </p:nvSpPr>
        <p:spPr/>
        <p:txBody>
          <a:bodyPr>
            <a:normAutofit fontScale="85000" lnSpcReduction="10000"/>
          </a:bodyPr>
          <a:lstStyle/>
          <a:p>
            <a:r>
              <a:rPr lang="ro-RO" dirty="0" smtClean="0"/>
              <a:t> </a:t>
            </a:r>
            <a:r>
              <a:rPr lang="ro-RO" b="1" dirty="0" smtClean="0"/>
              <a:t>Obiective educationale</a:t>
            </a:r>
            <a:r>
              <a:rPr lang="ro-RO" dirty="0"/>
              <a:t>(</a:t>
            </a:r>
            <a:r>
              <a:rPr lang="ro-RO" dirty="0" smtClean="0"/>
              <a:t> Obiectivul central al educatiei este dezvoltarea personala si pregatirea individului pentru viata sociala intr-o continua schimbare.)</a:t>
            </a:r>
          </a:p>
          <a:p>
            <a:r>
              <a:rPr lang="ro-RO" b="1" dirty="0" smtClean="0"/>
              <a:t>Curriculum</a:t>
            </a:r>
            <a:r>
              <a:rPr lang="ro-RO" dirty="0" smtClean="0"/>
              <a:t>, curriculum nucleu si curriculum la decizia scolii;</a:t>
            </a:r>
          </a:p>
          <a:p>
            <a:r>
              <a:rPr lang="ro-RO" b="1" dirty="0" smtClean="0"/>
              <a:t>Forme de organizare </a:t>
            </a:r>
            <a:r>
              <a:rPr lang="ro-RO" dirty="0" smtClean="0"/>
              <a:t>a activitatii la clasa: frontal, pe grupe, individual;</a:t>
            </a:r>
          </a:p>
          <a:p>
            <a:r>
              <a:rPr lang="ro-RO" b="1" dirty="0" smtClean="0"/>
              <a:t>Metode si strategii didactice</a:t>
            </a:r>
            <a:r>
              <a:rPr lang="ro-RO" dirty="0" smtClean="0"/>
              <a:t>(metode activ-participative de invatare prin cooperare alternate cu lucrul independent);</a:t>
            </a:r>
          </a:p>
          <a:p>
            <a:r>
              <a:rPr lang="ro-RO" b="1" dirty="0" smtClean="0"/>
              <a:t>Metode si tehnici de evaluare</a:t>
            </a:r>
            <a:r>
              <a:rPr lang="ro-RO" dirty="0" smtClean="0"/>
              <a:t>.</a:t>
            </a:r>
            <a:endParaRPr lang="ro-RO" dirty="0"/>
          </a:p>
        </p:txBody>
      </p:sp>
    </p:spTree>
  </p:cSld>
  <p:clrMapOvr>
    <a:masterClrMapping/>
  </p:clrMapOvr>
  <p:transition spd="slow">
    <p:diamon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ro-RO" b="1" dirty="0"/>
          </a:p>
        </p:txBody>
      </p:sp>
      <p:sp>
        <p:nvSpPr>
          <p:cNvPr id="3" name="Content Placeholder 2"/>
          <p:cNvSpPr>
            <a:spLocks noGrp="1"/>
          </p:cNvSpPr>
          <p:nvPr>
            <p:ph idx="1"/>
          </p:nvPr>
        </p:nvSpPr>
        <p:spPr/>
        <p:txBody>
          <a:bodyPr/>
          <a:lstStyle/>
          <a:p>
            <a:r>
              <a:rPr lang="ro-RO" dirty="0" smtClean="0"/>
              <a:t>Diferentierea ar trebui sa fie o practica incluziva normala in fiecare clasa, pentru ca:</a:t>
            </a:r>
          </a:p>
          <a:p>
            <a:pPr lvl="1"/>
            <a:r>
              <a:rPr lang="ro-RO" dirty="0" smtClean="0"/>
              <a:t> elevii invata in ritmuri diferite;</a:t>
            </a:r>
          </a:p>
          <a:p>
            <a:pPr lvl="1"/>
            <a:r>
              <a:rPr lang="ro-RO" dirty="0"/>
              <a:t> </a:t>
            </a:r>
            <a:r>
              <a:rPr lang="ro-RO" dirty="0" smtClean="0"/>
              <a:t>elevii au stiluri de invatare diferite;</a:t>
            </a:r>
          </a:p>
          <a:p>
            <a:pPr lvl="1"/>
            <a:r>
              <a:rPr lang="ro-RO" dirty="0" smtClean="0"/>
              <a:t> cadrele didactice trebuie sa asigure valorizarea  potentialului fiecarui elev.</a:t>
            </a:r>
          </a:p>
        </p:txBody>
      </p:sp>
    </p:spTree>
  </p:cSld>
  <p:clrMapOvr>
    <a:masterClrMapping/>
  </p:clrMapOvr>
  <p:transition spd="slow">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354162"/>
          </a:xfrm>
        </p:spPr>
        <p:txBody>
          <a:bodyPr>
            <a:noAutofit/>
          </a:bodyPr>
          <a:lstStyle/>
          <a:p>
            <a:r>
              <a:rPr lang="en-US" sz="3200" b="1" dirty="0" err="1" smtClean="0"/>
              <a:t>În</a:t>
            </a:r>
            <a:r>
              <a:rPr lang="en-US" sz="3200" b="1" dirty="0" smtClean="0"/>
              <a:t> </a:t>
            </a:r>
            <a:r>
              <a:rPr lang="en-US" sz="3200" b="1" dirty="0" err="1" smtClean="0"/>
              <a:t>proiectarea</a:t>
            </a:r>
            <a:r>
              <a:rPr lang="en-US" sz="3200" b="1" dirty="0" smtClean="0"/>
              <a:t> </a:t>
            </a:r>
            <a:r>
              <a:rPr lang="en-US" sz="3200" b="1" dirty="0" err="1" smtClean="0"/>
              <a:t>unei</a:t>
            </a:r>
            <a:r>
              <a:rPr lang="en-US" sz="3200" b="1" dirty="0" smtClean="0"/>
              <a:t> </a:t>
            </a:r>
            <a:r>
              <a:rPr lang="en-US" sz="3200" b="1" dirty="0" err="1" smtClean="0"/>
              <a:t>strategii</a:t>
            </a:r>
            <a:r>
              <a:rPr lang="en-US" sz="3200" b="1" dirty="0" smtClean="0"/>
              <a:t> </a:t>
            </a:r>
            <a:r>
              <a:rPr lang="en-US" sz="3200" b="1" dirty="0" err="1" smtClean="0"/>
              <a:t>educaţionale</a:t>
            </a:r>
            <a:r>
              <a:rPr lang="en-US" sz="3200" b="1" dirty="0" smtClean="0"/>
              <a:t> pot </a:t>
            </a:r>
            <a:r>
              <a:rPr lang="en-US" sz="3200" b="1" dirty="0" err="1" smtClean="0"/>
              <a:t>fi</a:t>
            </a:r>
            <a:r>
              <a:rPr lang="en-US" sz="3200" b="1" dirty="0" smtClean="0"/>
              <a:t> </a:t>
            </a:r>
            <a:r>
              <a:rPr lang="en-US" sz="3200" b="1" dirty="0" err="1" smtClean="0"/>
              <a:t>urmăriţi</a:t>
            </a:r>
            <a:r>
              <a:rPr lang="en-US" sz="3200" b="1" dirty="0" smtClean="0"/>
              <a:t> </a:t>
            </a:r>
            <a:r>
              <a:rPr lang="en-US" sz="3200" b="1" dirty="0" err="1" smtClean="0"/>
              <a:t>următorii</a:t>
            </a:r>
            <a:r>
              <a:rPr lang="en-US" sz="3200" b="1" dirty="0" smtClean="0"/>
              <a:t> </a:t>
            </a:r>
            <a:r>
              <a:rPr lang="en-US" sz="3200" b="1" dirty="0" err="1" smtClean="0"/>
              <a:t>paşi</a:t>
            </a:r>
            <a:r>
              <a:rPr lang="en-US" sz="3200" dirty="0" smtClean="0"/>
              <a:t>( MEC, UNICEF, 2006):</a:t>
            </a:r>
            <a:endParaRPr lang="ro-RO" sz="3200" dirty="0"/>
          </a:p>
        </p:txBody>
      </p:sp>
      <p:sp>
        <p:nvSpPr>
          <p:cNvPr id="3" name="Content Placeholder 2"/>
          <p:cNvSpPr>
            <a:spLocks noGrp="1"/>
          </p:cNvSpPr>
          <p:nvPr>
            <p:ph idx="1"/>
          </p:nvPr>
        </p:nvSpPr>
        <p:spPr/>
        <p:txBody>
          <a:bodyPr>
            <a:normAutofit fontScale="70000" lnSpcReduction="20000"/>
          </a:bodyPr>
          <a:lstStyle/>
          <a:p>
            <a:r>
              <a:rPr lang="en-US" dirty="0"/>
              <a:t> </a:t>
            </a:r>
            <a:endParaRPr lang="ro-RO" dirty="0"/>
          </a:p>
          <a:p>
            <a:pPr lvl="0"/>
            <a:r>
              <a:rPr lang="en-US" i="1" dirty="0"/>
              <a:t>1.   </a:t>
            </a:r>
            <a:r>
              <a:rPr lang="en-US" i="1" dirty="0" err="1"/>
              <a:t>Ce</a:t>
            </a:r>
            <a:r>
              <a:rPr lang="en-US" i="1" dirty="0"/>
              <a:t> </a:t>
            </a:r>
            <a:r>
              <a:rPr lang="en-US" i="1" dirty="0" err="1"/>
              <a:t>urmăresc</a:t>
            </a:r>
            <a:r>
              <a:rPr lang="en-US" i="1" dirty="0"/>
              <a:t> </a:t>
            </a:r>
            <a:r>
              <a:rPr lang="en-US" i="1" dirty="0" err="1"/>
              <a:t>să</a:t>
            </a:r>
            <a:r>
              <a:rPr lang="en-US" i="1" dirty="0"/>
              <a:t> </a:t>
            </a:r>
            <a:r>
              <a:rPr lang="en-US" i="1" dirty="0" err="1"/>
              <a:t>obţin</a:t>
            </a:r>
            <a:r>
              <a:rPr lang="en-US" i="1" dirty="0"/>
              <a:t> </a:t>
            </a:r>
            <a:r>
              <a:rPr lang="en-US" i="1" dirty="0" err="1"/>
              <a:t>în</a:t>
            </a:r>
            <a:r>
              <a:rPr lang="en-US" i="1" dirty="0"/>
              <a:t> </a:t>
            </a:r>
            <a:r>
              <a:rPr lang="en-US" i="1" dirty="0" err="1"/>
              <a:t>urma</a:t>
            </a:r>
            <a:r>
              <a:rPr lang="en-US" i="1" dirty="0"/>
              <a:t> </a:t>
            </a:r>
            <a:r>
              <a:rPr lang="en-US" i="1" dirty="0" err="1"/>
              <a:t>predării</a:t>
            </a:r>
            <a:r>
              <a:rPr lang="en-US" i="1" dirty="0"/>
              <a:t>? </a:t>
            </a:r>
            <a:r>
              <a:rPr lang="en-US" i="1" dirty="0" err="1"/>
              <a:t>Doresc</a:t>
            </a:r>
            <a:r>
              <a:rPr lang="en-US" i="1" dirty="0"/>
              <a:t> </a:t>
            </a:r>
            <a:r>
              <a:rPr lang="en-US" i="1" dirty="0" err="1"/>
              <a:t>să</a:t>
            </a:r>
            <a:r>
              <a:rPr lang="en-US" i="1" dirty="0"/>
              <a:t>  transmit un  set de </a:t>
            </a:r>
            <a:r>
              <a:rPr lang="en-US" i="1" dirty="0" err="1"/>
              <a:t>cunoştinţe</a:t>
            </a:r>
            <a:r>
              <a:rPr lang="en-US" i="1" dirty="0"/>
              <a:t> </a:t>
            </a:r>
            <a:r>
              <a:rPr lang="en-US" i="1" dirty="0" err="1"/>
              <a:t>sau</a:t>
            </a:r>
            <a:r>
              <a:rPr lang="en-US" i="1" dirty="0"/>
              <a:t> </a:t>
            </a:r>
            <a:r>
              <a:rPr lang="en-US" i="1" dirty="0" err="1"/>
              <a:t>doresc</a:t>
            </a:r>
            <a:r>
              <a:rPr lang="en-US" i="1" dirty="0"/>
              <a:t> ca </a:t>
            </a:r>
            <a:r>
              <a:rPr lang="en-US" i="1" dirty="0" err="1"/>
              <a:t>elevul</a:t>
            </a:r>
            <a:r>
              <a:rPr lang="en-US" i="1" dirty="0"/>
              <a:t> </a:t>
            </a:r>
            <a:r>
              <a:rPr lang="en-US" i="1" dirty="0" err="1"/>
              <a:t>să</a:t>
            </a:r>
            <a:r>
              <a:rPr lang="en-US" i="1" dirty="0"/>
              <a:t> </a:t>
            </a:r>
            <a:r>
              <a:rPr lang="en-US" i="1" dirty="0" err="1"/>
              <a:t>experimenteze</a:t>
            </a:r>
            <a:r>
              <a:rPr lang="en-US" i="1" dirty="0"/>
              <a:t> o </a:t>
            </a:r>
            <a:r>
              <a:rPr lang="en-US" i="1" dirty="0" err="1"/>
              <a:t>situaţie</a:t>
            </a:r>
            <a:r>
              <a:rPr lang="en-US" i="1" dirty="0"/>
              <a:t> </a:t>
            </a:r>
            <a:r>
              <a:rPr lang="en-US" i="1" dirty="0" err="1"/>
              <a:t>inedită</a:t>
            </a:r>
            <a:r>
              <a:rPr lang="en-US" i="1" dirty="0"/>
              <a:t>, care </a:t>
            </a:r>
            <a:r>
              <a:rPr lang="en-US" i="1" dirty="0" err="1"/>
              <a:t>să</a:t>
            </a:r>
            <a:r>
              <a:rPr lang="en-US" i="1" dirty="0"/>
              <a:t> </a:t>
            </a:r>
            <a:r>
              <a:rPr lang="en-US" i="1" dirty="0" err="1"/>
              <a:t>permită</a:t>
            </a:r>
            <a:r>
              <a:rPr lang="en-US" i="1" dirty="0"/>
              <a:t> insight- </a:t>
            </a:r>
            <a:r>
              <a:rPr lang="en-US" i="1" dirty="0" err="1"/>
              <a:t>uri</a:t>
            </a:r>
            <a:r>
              <a:rPr lang="en-US" i="1" dirty="0"/>
              <a:t> </a:t>
            </a:r>
            <a:r>
              <a:rPr lang="en-US" i="1" dirty="0" err="1"/>
              <a:t>personale</a:t>
            </a:r>
            <a:r>
              <a:rPr lang="en-US" i="1" dirty="0"/>
              <a:t>? </a:t>
            </a:r>
            <a:r>
              <a:rPr lang="en-US" i="1" dirty="0" err="1"/>
              <a:t>Ce</a:t>
            </a:r>
            <a:r>
              <a:rPr lang="en-US" i="1" dirty="0"/>
              <a:t> </a:t>
            </a:r>
            <a:r>
              <a:rPr lang="en-US" i="1" dirty="0" err="1"/>
              <a:t>obiective</a:t>
            </a:r>
            <a:r>
              <a:rPr lang="en-US" i="1" dirty="0"/>
              <a:t> </a:t>
            </a:r>
            <a:r>
              <a:rPr lang="en-US" i="1" dirty="0" err="1"/>
              <a:t>îmi</a:t>
            </a:r>
            <a:r>
              <a:rPr lang="en-US" i="1" dirty="0"/>
              <a:t> </a:t>
            </a:r>
            <a:r>
              <a:rPr lang="en-US" i="1" dirty="0" err="1"/>
              <a:t>propun</a:t>
            </a:r>
            <a:r>
              <a:rPr lang="en-US" i="1" dirty="0"/>
              <a:t> </a:t>
            </a:r>
            <a:r>
              <a:rPr lang="en-US" i="1" dirty="0" err="1"/>
              <a:t>să</a:t>
            </a:r>
            <a:r>
              <a:rPr lang="en-US" i="1" dirty="0"/>
              <a:t> </a:t>
            </a:r>
            <a:r>
              <a:rPr lang="en-US" i="1" dirty="0" err="1"/>
              <a:t>ating</a:t>
            </a:r>
            <a:r>
              <a:rPr lang="en-US" i="1" dirty="0"/>
              <a:t>?</a:t>
            </a:r>
            <a:endParaRPr lang="ro-RO" dirty="0"/>
          </a:p>
          <a:p>
            <a:pPr lvl="0"/>
            <a:r>
              <a:rPr lang="en-US" i="1" dirty="0"/>
              <a:t>2.   Este </a:t>
            </a:r>
            <a:r>
              <a:rPr lang="en-US" i="1" dirty="0" err="1"/>
              <a:t>informaţia</a:t>
            </a:r>
            <a:r>
              <a:rPr lang="en-US" i="1" dirty="0"/>
              <a:t> </a:t>
            </a:r>
            <a:r>
              <a:rPr lang="en-US" i="1" dirty="0" err="1"/>
              <a:t>transmisă</a:t>
            </a:r>
            <a:r>
              <a:rPr lang="en-US" i="1" dirty="0"/>
              <a:t> </a:t>
            </a:r>
            <a:r>
              <a:rPr lang="en-US" i="1" dirty="0" err="1"/>
              <a:t>necesară</a:t>
            </a:r>
            <a:r>
              <a:rPr lang="en-US" i="1" dirty="0"/>
              <a:t>? Este </a:t>
            </a:r>
            <a:r>
              <a:rPr lang="en-US" i="1" dirty="0" err="1"/>
              <a:t>experienţa</a:t>
            </a:r>
            <a:r>
              <a:rPr lang="en-US" i="1" dirty="0"/>
              <a:t> </a:t>
            </a:r>
            <a:r>
              <a:rPr lang="en-US" i="1" dirty="0" err="1"/>
              <a:t>utilă</a:t>
            </a:r>
            <a:r>
              <a:rPr lang="en-US" i="1" dirty="0"/>
              <a:t>?</a:t>
            </a:r>
            <a:endParaRPr lang="ro-RO" dirty="0"/>
          </a:p>
          <a:p>
            <a:pPr lvl="0"/>
            <a:r>
              <a:rPr lang="en-US" i="1" dirty="0"/>
              <a:t>3.   Care  </a:t>
            </a:r>
            <a:r>
              <a:rPr lang="en-US" i="1" dirty="0" err="1"/>
              <a:t>sunt</a:t>
            </a:r>
            <a:r>
              <a:rPr lang="en-US" i="1" dirty="0"/>
              <a:t>  </a:t>
            </a:r>
            <a:r>
              <a:rPr lang="en-US" i="1" dirty="0" err="1"/>
              <a:t>abilităţile</a:t>
            </a:r>
            <a:r>
              <a:rPr lang="en-US" i="1" dirty="0"/>
              <a:t>  </a:t>
            </a:r>
            <a:r>
              <a:rPr lang="en-US" i="1" dirty="0" err="1"/>
              <a:t>personale</a:t>
            </a:r>
            <a:r>
              <a:rPr lang="en-US" i="1" dirty="0"/>
              <a:t>  </a:t>
            </a:r>
            <a:r>
              <a:rPr lang="en-US" i="1" dirty="0" err="1"/>
              <a:t>şi</a:t>
            </a:r>
            <a:r>
              <a:rPr lang="en-US" i="1" dirty="0"/>
              <a:t>  </a:t>
            </a:r>
            <a:r>
              <a:rPr lang="en-US" i="1" dirty="0" err="1"/>
              <a:t>educaţionale</a:t>
            </a:r>
            <a:r>
              <a:rPr lang="en-US" i="1" dirty="0"/>
              <a:t>  </a:t>
            </a:r>
            <a:r>
              <a:rPr lang="en-US" i="1" dirty="0" err="1"/>
              <a:t>disponibile</a:t>
            </a:r>
            <a:r>
              <a:rPr lang="en-US" i="1" dirty="0"/>
              <a:t>?  </a:t>
            </a:r>
            <a:r>
              <a:rPr lang="en-US" i="1" dirty="0" err="1"/>
              <a:t>Sunt</a:t>
            </a:r>
            <a:r>
              <a:rPr lang="en-US" i="1" dirty="0"/>
              <a:t>  </a:t>
            </a:r>
            <a:r>
              <a:rPr lang="en-US" i="1" dirty="0" err="1"/>
              <a:t>capabil</a:t>
            </a:r>
            <a:r>
              <a:rPr lang="en-US" i="1" dirty="0"/>
              <a:t>  </a:t>
            </a:r>
            <a:r>
              <a:rPr lang="en-US" i="1" dirty="0" err="1"/>
              <a:t>să</a:t>
            </a:r>
            <a:r>
              <a:rPr lang="en-US" i="1" dirty="0"/>
              <a:t> </a:t>
            </a:r>
            <a:r>
              <a:rPr lang="en-US" i="1" dirty="0" err="1" smtClean="0"/>
              <a:t>tr</a:t>
            </a:r>
            <a:r>
              <a:rPr lang="ro-RO" i="1" dirty="0" smtClean="0"/>
              <a:t>a</a:t>
            </a:r>
            <a:r>
              <a:rPr lang="en-US" i="1" dirty="0" err="1" smtClean="0"/>
              <a:t>nsmit</a:t>
            </a:r>
            <a:r>
              <a:rPr lang="en-US" i="1" dirty="0" smtClean="0"/>
              <a:t> </a:t>
            </a:r>
            <a:r>
              <a:rPr lang="en-US" i="1" dirty="0" err="1"/>
              <a:t>informaţia</a:t>
            </a:r>
            <a:r>
              <a:rPr lang="en-US" i="1" dirty="0"/>
              <a:t> </a:t>
            </a:r>
            <a:r>
              <a:rPr lang="en-US" i="1" dirty="0" err="1"/>
              <a:t>în</a:t>
            </a:r>
            <a:r>
              <a:rPr lang="en-US" i="1" dirty="0"/>
              <a:t> mod </a:t>
            </a:r>
            <a:r>
              <a:rPr lang="en-US" i="1" dirty="0" err="1"/>
              <a:t>coerent</a:t>
            </a:r>
            <a:r>
              <a:rPr lang="en-US" i="1" dirty="0"/>
              <a:t>? Am </a:t>
            </a:r>
            <a:r>
              <a:rPr lang="en-US" i="1" dirty="0" err="1"/>
              <a:t>abilităţile</a:t>
            </a:r>
            <a:r>
              <a:rPr lang="en-US" i="1" dirty="0"/>
              <a:t> de </a:t>
            </a:r>
            <a:r>
              <a:rPr lang="en-US" i="1" dirty="0" err="1"/>
              <a:t>mediere</a:t>
            </a:r>
            <a:r>
              <a:rPr lang="en-US" i="1" dirty="0"/>
              <a:t> a </a:t>
            </a:r>
            <a:r>
              <a:rPr lang="en-US" i="1" dirty="0" err="1"/>
              <a:t>învăţării</a:t>
            </a:r>
            <a:r>
              <a:rPr lang="en-US" i="1" dirty="0"/>
              <a:t> </a:t>
            </a:r>
            <a:r>
              <a:rPr lang="en-US" i="1" dirty="0" err="1"/>
              <a:t>suficient</a:t>
            </a:r>
            <a:r>
              <a:rPr lang="en-US" i="1" dirty="0"/>
              <a:t> </a:t>
            </a:r>
            <a:r>
              <a:rPr lang="en-US" i="1" dirty="0" err="1"/>
              <a:t>dezvoltate</a:t>
            </a:r>
            <a:r>
              <a:rPr lang="en-US" i="1" dirty="0"/>
              <a:t>?</a:t>
            </a:r>
            <a:endParaRPr lang="ro-RO" dirty="0"/>
          </a:p>
          <a:p>
            <a:pPr lvl="0"/>
            <a:r>
              <a:rPr lang="en-US" i="1" dirty="0"/>
              <a:t>4.   </a:t>
            </a:r>
            <a:r>
              <a:rPr lang="en-US" i="1" dirty="0" err="1"/>
              <a:t>Ce</a:t>
            </a:r>
            <a:r>
              <a:rPr lang="en-US" i="1" dirty="0"/>
              <a:t>  </a:t>
            </a:r>
            <a:r>
              <a:rPr lang="en-US" i="1" dirty="0" err="1"/>
              <a:t>metode</a:t>
            </a:r>
            <a:r>
              <a:rPr lang="en-US" i="1" dirty="0"/>
              <a:t>,  </a:t>
            </a:r>
            <a:r>
              <a:rPr lang="en-US" i="1" dirty="0" err="1"/>
              <a:t>tehnici</a:t>
            </a:r>
            <a:r>
              <a:rPr lang="en-US" i="1" dirty="0"/>
              <a:t>  </a:t>
            </a:r>
            <a:r>
              <a:rPr lang="en-US" i="1" dirty="0" err="1"/>
              <a:t>şi</a:t>
            </a:r>
            <a:r>
              <a:rPr lang="en-US" i="1" dirty="0"/>
              <a:t>  </a:t>
            </a:r>
            <a:r>
              <a:rPr lang="en-US" i="1" dirty="0" err="1"/>
              <a:t>instrumente</a:t>
            </a:r>
            <a:r>
              <a:rPr lang="en-US" i="1" dirty="0"/>
              <a:t>  am  la  </a:t>
            </a:r>
            <a:r>
              <a:rPr lang="en-US" i="1" dirty="0" err="1"/>
              <a:t>îndemână</a:t>
            </a:r>
            <a:r>
              <a:rPr lang="en-US" i="1" dirty="0"/>
              <a:t>?  </a:t>
            </a:r>
            <a:r>
              <a:rPr lang="en-US" i="1" dirty="0" err="1"/>
              <a:t>Ce</a:t>
            </a:r>
            <a:r>
              <a:rPr lang="en-US" i="1" dirty="0"/>
              <a:t>  pot  </a:t>
            </a:r>
            <a:r>
              <a:rPr lang="en-US" i="1" dirty="0" err="1"/>
              <a:t>să</a:t>
            </a:r>
            <a:r>
              <a:rPr lang="en-US" i="1" dirty="0"/>
              <a:t>  </a:t>
            </a:r>
            <a:r>
              <a:rPr lang="en-US" i="1" dirty="0" err="1"/>
              <a:t>aplic</a:t>
            </a:r>
            <a:r>
              <a:rPr lang="en-US" i="1" dirty="0"/>
              <a:t>  </a:t>
            </a:r>
            <a:r>
              <a:rPr lang="en-US" i="1" dirty="0" err="1"/>
              <a:t>în</a:t>
            </a:r>
            <a:r>
              <a:rPr lang="en-US" i="1" dirty="0"/>
              <a:t>  </a:t>
            </a:r>
            <a:r>
              <a:rPr lang="en-US" i="1" dirty="0" err="1"/>
              <a:t>situaţia</a:t>
            </a:r>
            <a:r>
              <a:rPr lang="en-US" i="1" dirty="0"/>
              <a:t> </a:t>
            </a:r>
            <a:r>
              <a:rPr lang="en-US" i="1" dirty="0" err="1" smtClean="0"/>
              <a:t>actuală</a:t>
            </a:r>
            <a:r>
              <a:rPr lang="en-US" i="1" dirty="0"/>
              <a:t>, </a:t>
            </a:r>
            <a:r>
              <a:rPr lang="en-US" i="1" dirty="0" err="1"/>
              <a:t>după</a:t>
            </a:r>
            <a:r>
              <a:rPr lang="en-US" i="1" dirty="0"/>
              <a:t> care plan?</a:t>
            </a:r>
            <a:endParaRPr lang="ro-RO" dirty="0"/>
          </a:p>
          <a:p>
            <a:pPr lvl="0"/>
            <a:r>
              <a:rPr lang="en-US" i="1" dirty="0"/>
              <a:t>5.   Care </a:t>
            </a:r>
            <a:r>
              <a:rPr lang="en-US" i="1" dirty="0" err="1"/>
              <a:t>sunt</a:t>
            </a:r>
            <a:r>
              <a:rPr lang="en-US" i="1" dirty="0"/>
              <a:t>  </a:t>
            </a:r>
            <a:r>
              <a:rPr lang="en-US" i="1" dirty="0" err="1"/>
              <a:t>criteriile</a:t>
            </a:r>
            <a:r>
              <a:rPr lang="en-US" i="1" dirty="0"/>
              <a:t>  de </a:t>
            </a:r>
            <a:r>
              <a:rPr lang="en-US" i="1" dirty="0" err="1"/>
              <a:t>performanţă</a:t>
            </a:r>
            <a:r>
              <a:rPr lang="en-US" i="1" dirty="0"/>
              <a:t>  </a:t>
            </a:r>
            <a:r>
              <a:rPr lang="en-US" i="1" dirty="0" err="1" smtClean="0"/>
              <a:t>pe</a:t>
            </a:r>
            <a:r>
              <a:rPr lang="en-US" i="1" dirty="0" smtClean="0"/>
              <a:t> </a:t>
            </a:r>
            <a:r>
              <a:rPr lang="en-US" i="1" dirty="0"/>
              <a:t>care  le </a:t>
            </a:r>
            <a:r>
              <a:rPr lang="en-US" i="1" dirty="0" err="1"/>
              <a:t>voi</a:t>
            </a:r>
            <a:r>
              <a:rPr lang="en-US" i="1" dirty="0"/>
              <a:t>  </a:t>
            </a:r>
            <a:r>
              <a:rPr lang="en-US" i="1" dirty="0" err="1"/>
              <a:t>utiliza</a:t>
            </a:r>
            <a:r>
              <a:rPr lang="en-US" i="1" dirty="0"/>
              <a:t>  </a:t>
            </a:r>
            <a:r>
              <a:rPr lang="en-US" i="1" dirty="0" err="1"/>
              <a:t>în</a:t>
            </a:r>
            <a:r>
              <a:rPr lang="en-US" i="1" dirty="0"/>
              <a:t>  </a:t>
            </a:r>
            <a:r>
              <a:rPr lang="en-US" i="1" dirty="0" err="1"/>
              <a:t>evaluare</a:t>
            </a:r>
            <a:r>
              <a:rPr lang="en-US" i="1" dirty="0"/>
              <a:t>?  </a:t>
            </a:r>
            <a:r>
              <a:rPr lang="en-US" i="1" dirty="0" err="1"/>
              <a:t>Ce</a:t>
            </a:r>
            <a:r>
              <a:rPr lang="en-US" i="1" dirty="0"/>
              <a:t>  </a:t>
            </a:r>
            <a:r>
              <a:rPr lang="en-US" i="1" dirty="0" err="1"/>
              <a:t>este</a:t>
            </a:r>
            <a:r>
              <a:rPr lang="en-US" i="1" dirty="0"/>
              <a:t> </a:t>
            </a:r>
            <a:r>
              <a:rPr lang="en-US" i="1" dirty="0" smtClean="0"/>
              <a:t>important </a:t>
            </a:r>
            <a:r>
              <a:rPr lang="en-US" i="1" dirty="0" err="1"/>
              <a:t>să</a:t>
            </a:r>
            <a:r>
              <a:rPr lang="en-US" i="1" dirty="0"/>
              <a:t> </a:t>
            </a:r>
            <a:r>
              <a:rPr lang="en-US" i="1" dirty="0" err="1"/>
              <a:t>evaluez</a:t>
            </a:r>
            <a:r>
              <a:rPr lang="en-US" i="1" dirty="0"/>
              <a:t>: </a:t>
            </a:r>
            <a:r>
              <a:rPr lang="en-US" i="1" dirty="0" err="1"/>
              <a:t>cunoştinţele</a:t>
            </a:r>
            <a:r>
              <a:rPr lang="en-US" i="1" dirty="0"/>
              <a:t> </a:t>
            </a:r>
            <a:r>
              <a:rPr lang="en-US" i="1" dirty="0" err="1"/>
              <a:t>sau</a:t>
            </a:r>
            <a:r>
              <a:rPr lang="en-US" i="1" dirty="0"/>
              <a:t> </a:t>
            </a:r>
            <a:r>
              <a:rPr lang="en-US" i="1" dirty="0" err="1"/>
              <a:t>experienţa</a:t>
            </a:r>
            <a:r>
              <a:rPr lang="en-US" i="1" dirty="0"/>
              <a:t> </a:t>
            </a:r>
            <a:r>
              <a:rPr lang="en-US" i="1" dirty="0" err="1"/>
              <a:t>subiectivă</a:t>
            </a:r>
            <a:r>
              <a:rPr lang="en-US" i="1" dirty="0"/>
              <a:t> a </a:t>
            </a:r>
            <a:r>
              <a:rPr lang="en-US" i="1" dirty="0" err="1"/>
              <a:t>elevului</a:t>
            </a:r>
            <a:r>
              <a:rPr lang="en-US" i="1" dirty="0"/>
              <a:t>?</a:t>
            </a:r>
            <a:endParaRPr lang="ro-RO" dirty="0"/>
          </a:p>
          <a:p>
            <a:endParaRPr lang="ro-RO" dirty="0" smtClean="0"/>
          </a:p>
          <a:p>
            <a:endParaRPr lang="ro-RO" dirty="0"/>
          </a:p>
        </p:txBody>
      </p:sp>
    </p:spTree>
  </p:cSld>
  <p:clrMapOvr>
    <a:masterClrMapping/>
  </p:clrMapOvr>
  <p:transition spd="slow">
    <p:diamon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a:t>Argumentele</a:t>
            </a:r>
            <a:r>
              <a:rPr lang="en-US" b="1" dirty="0"/>
              <a:t> </a:t>
            </a:r>
            <a:r>
              <a:rPr lang="en-US" b="1" dirty="0" err="1"/>
              <a:t>utilizării</a:t>
            </a:r>
            <a:r>
              <a:rPr lang="en-US" b="1" dirty="0"/>
              <a:t> </a:t>
            </a:r>
            <a:r>
              <a:rPr lang="en-US" b="1" dirty="0" err="1"/>
              <a:t>strategiilor</a:t>
            </a:r>
            <a:r>
              <a:rPr lang="en-US" b="1" dirty="0"/>
              <a:t> de </a:t>
            </a:r>
            <a:r>
              <a:rPr lang="en-US" b="1" dirty="0" err="1" smtClean="0"/>
              <a:t>educaţie</a:t>
            </a:r>
            <a:r>
              <a:rPr lang="en-US" b="1" dirty="0" smtClean="0"/>
              <a:t> </a:t>
            </a:r>
            <a:r>
              <a:rPr lang="en-US" b="1" dirty="0" err="1" smtClean="0"/>
              <a:t>diferenţiată</a:t>
            </a:r>
            <a:r>
              <a:rPr lang="en-US" b="1" dirty="0" smtClean="0"/>
              <a:t> </a:t>
            </a:r>
            <a:r>
              <a:rPr lang="en-US" b="1" dirty="0" err="1"/>
              <a:t>ar</a:t>
            </a:r>
            <a:r>
              <a:rPr lang="en-US" b="1" dirty="0"/>
              <a:t> </a:t>
            </a:r>
            <a:r>
              <a:rPr lang="en-US" b="1" dirty="0" err="1"/>
              <a:t>putea</a:t>
            </a:r>
            <a:r>
              <a:rPr lang="en-US" b="1" dirty="0"/>
              <a:t> </a:t>
            </a:r>
            <a:r>
              <a:rPr lang="en-US" b="1" dirty="0" err="1"/>
              <a:t>fi</a:t>
            </a:r>
            <a:r>
              <a:rPr lang="en-US" dirty="0" smtClean="0"/>
              <a:t>:</a:t>
            </a:r>
            <a:endParaRPr lang="ro-RO" dirty="0"/>
          </a:p>
        </p:txBody>
      </p:sp>
      <p:sp>
        <p:nvSpPr>
          <p:cNvPr id="3" name="Content Placeholder 2"/>
          <p:cNvSpPr>
            <a:spLocks noGrp="1"/>
          </p:cNvSpPr>
          <p:nvPr>
            <p:ph idx="1"/>
          </p:nvPr>
        </p:nvSpPr>
        <p:spPr/>
        <p:txBody>
          <a:bodyPr>
            <a:normAutofit/>
          </a:bodyPr>
          <a:lstStyle/>
          <a:p>
            <a:pPr lvl="0"/>
            <a:r>
              <a:rPr lang="en-US" dirty="0" err="1"/>
              <a:t>implică</a:t>
            </a:r>
            <a:r>
              <a:rPr lang="en-US" dirty="0"/>
              <a:t> </a:t>
            </a:r>
            <a:r>
              <a:rPr lang="en-US" dirty="0" err="1"/>
              <a:t>utilizarea</a:t>
            </a:r>
            <a:r>
              <a:rPr lang="en-US" dirty="0"/>
              <a:t> </a:t>
            </a:r>
            <a:r>
              <a:rPr lang="en-US" dirty="0" err="1"/>
              <a:t>unui</a:t>
            </a:r>
            <a:r>
              <a:rPr lang="en-US" dirty="0"/>
              <a:t> material didactic </a:t>
            </a:r>
            <a:r>
              <a:rPr lang="en-US" dirty="0" err="1"/>
              <a:t>variat</a:t>
            </a:r>
            <a:r>
              <a:rPr lang="en-US" dirty="0"/>
              <a:t>, </a:t>
            </a:r>
            <a:r>
              <a:rPr lang="en-US" dirty="0" err="1"/>
              <a:t>elevii</a:t>
            </a:r>
            <a:r>
              <a:rPr lang="en-US" dirty="0"/>
              <a:t> </a:t>
            </a:r>
            <a:r>
              <a:rPr lang="en-US" dirty="0" err="1"/>
              <a:t>fiind</a:t>
            </a:r>
            <a:r>
              <a:rPr lang="en-US" dirty="0"/>
              <a:t> </a:t>
            </a:r>
            <a:r>
              <a:rPr lang="en-US" dirty="0" err="1"/>
              <a:t>familiarizaţi</a:t>
            </a:r>
            <a:r>
              <a:rPr lang="en-US" dirty="0"/>
              <a:t> cu </a:t>
            </a:r>
            <a:r>
              <a:rPr lang="en-US" dirty="0" err="1"/>
              <a:t>tehnici</a:t>
            </a:r>
            <a:r>
              <a:rPr lang="en-US" dirty="0"/>
              <a:t> de </a:t>
            </a:r>
            <a:r>
              <a:rPr lang="en-US" dirty="0" err="1"/>
              <a:t>muncă</a:t>
            </a:r>
            <a:r>
              <a:rPr lang="en-US" dirty="0"/>
              <a:t> </a:t>
            </a:r>
            <a:r>
              <a:rPr lang="en-US" dirty="0" err="1"/>
              <a:t>independentă</a:t>
            </a:r>
            <a:r>
              <a:rPr lang="en-US" dirty="0"/>
              <a:t>;</a:t>
            </a:r>
            <a:endParaRPr lang="ro-RO" dirty="0"/>
          </a:p>
          <a:p>
            <a:pPr lvl="0"/>
            <a:r>
              <a:rPr lang="en-US" dirty="0" err="1"/>
              <a:t>stimulează</a:t>
            </a:r>
            <a:r>
              <a:rPr lang="en-US" dirty="0"/>
              <a:t> </a:t>
            </a:r>
            <a:r>
              <a:rPr lang="en-US" dirty="0" err="1"/>
              <a:t>originalitatea</a:t>
            </a:r>
            <a:r>
              <a:rPr lang="en-US" dirty="0"/>
              <a:t> </a:t>
            </a:r>
            <a:r>
              <a:rPr lang="en-US" dirty="0" err="1"/>
              <a:t>şi</a:t>
            </a:r>
            <a:r>
              <a:rPr lang="en-US" dirty="0"/>
              <a:t> </a:t>
            </a:r>
            <a:r>
              <a:rPr lang="en-US" dirty="0" err="1"/>
              <a:t>creativitatea</a:t>
            </a:r>
            <a:r>
              <a:rPr lang="en-US" dirty="0"/>
              <a:t> </a:t>
            </a:r>
            <a:r>
              <a:rPr lang="en-US" dirty="0" err="1"/>
              <a:t>elevilor</a:t>
            </a:r>
            <a:r>
              <a:rPr lang="en-US" dirty="0"/>
              <a:t>;</a:t>
            </a:r>
            <a:endParaRPr lang="ro-RO" dirty="0"/>
          </a:p>
          <a:p>
            <a:pPr lvl="0"/>
            <a:r>
              <a:rPr lang="en-US" dirty="0" err="1"/>
              <a:t>valorifică</a:t>
            </a:r>
            <a:r>
              <a:rPr lang="en-US" dirty="0"/>
              <a:t> </a:t>
            </a:r>
            <a:r>
              <a:rPr lang="en-US" dirty="0" err="1"/>
              <a:t>experienţa</a:t>
            </a:r>
            <a:r>
              <a:rPr lang="en-US" dirty="0"/>
              <a:t> </a:t>
            </a:r>
            <a:r>
              <a:rPr lang="en-US" dirty="0" err="1"/>
              <a:t>anterioară</a:t>
            </a:r>
            <a:r>
              <a:rPr lang="en-US" dirty="0"/>
              <a:t>;</a:t>
            </a:r>
            <a:endParaRPr lang="ro-RO" dirty="0"/>
          </a:p>
          <a:p>
            <a:pPr lvl="0"/>
            <a:r>
              <a:rPr lang="en-US" dirty="0" err="1"/>
              <a:t>sunt</a:t>
            </a:r>
            <a:r>
              <a:rPr lang="en-US" dirty="0"/>
              <a:t> </a:t>
            </a:r>
            <a:r>
              <a:rPr lang="en-US" dirty="0" err="1"/>
              <a:t>adaptate</a:t>
            </a:r>
            <a:r>
              <a:rPr lang="en-US" dirty="0"/>
              <a:t> la </a:t>
            </a:r>
            <a:r>
              <a:rPr lang="en-US" dirty="0" err="1"/>
              <a:t>stilurile</a:t>
            </a:r>
            <a:r>
              <a:rPr lang="en-US" dirty="0"/>
              <a:t> </a:t>
            </a:r>
            <a:r>
              <a:rPr lang="en-US" dirty="0" err="1"/>
              <a:t>proprii</a:t>
            </a:r>
            <a:r>
              <a:rPr lang="en-US" dirty="0"/>
              <a:t> de </a:t>
            </a:r>
            <a:r>
              <a:rPr lang="en-US" dirty="0" err="1"/>
              <a:t>învăţare</a:t>
            </a:r>
            <a:r>
              <a:rPr lang="en-US" dirty="0"/>
              <a:t>;</a:t>
            </a:r>
            <a:endParaRPr lang="ro-RO" dirty="0"/>
          </a:p>
          <a:p>
            <a:pPr lvl="0"/>
            <a:r>
              <a:rPr lang="en-US" dirty="0" err="1"/>
              <a:t>respectă</a:t>
            </a:r>
            <a:r>
              <a:rPr lang="en-US" dirty="0"/>
              <a:t> </a:t>
            </a:r>
            <a:r>
              <a:rPr lang="en-US" dirty="0" err="1"/>
              <a:t>ritmul</a:t>
            </a:r>
            <a:r>
              <a:rPr lang="en-US" dirty="0"/>
              <a:t> individual al </a:t>
            </a:r>
            <a:r>
              <a:rPr lang="en-US" dirty="0" err="1"/>
              <a:t>copilului</a:t>
            </a:r>
            <a:r>
              <a:rPr lang="en-US" dirty="0"/>
              <a:t>;</a:t>
            </a:r>
            <a:endParaRPr lang="ro-RO" dirty="0"/>
          </a:p>
          <a:p>
            <a:endParaRPr lang="ro-RO" dirty="0"/>
          </a:p>
        </p:txBody>
      </p:sp>
    </p:spTree>
  </p:cSld>
  <p:clrMapOvr>
    <a:masterClrMapping/>
  </p:clrMapOvr>
  <p:transition spd="slow">
    <p:diamon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Argumentele</a:t>
            </a:r>
            <a:r>
              <a:rPr lang="en-US" b="1" dirty="0" smtClean="0"/>
              <a:t> </a:t>
            </a:r>
            <a:r>
              <a:rPr lang="en-US" b="1" dirty="0" err="1" smtClean="0"/>
              <a:t>utilizării</a:t>
            </a:r>
            <a:r>
              <a:rPr lang="en-US" b="1" dirty="0" smtClean="0"/>
              <a:t> </a:t>
            </a:r>
            <a:r>
              <a:rPr lang="en-US" b="1" dirty="0" err="1" smtClean="0"/>
              <a:t>strategiilor</a:t>
            </a:r>
            <a:r>
              <a:rPr lang="en-US" b="1" dirty="0" smtClean="0"/>
              <a:t> de </a:t>
            </a:r>
            <a:r>
              <a:rPr lang="en-US" b="1" dirty="0" err="1" smtClean="0"/>
              <a:t>educaţie</a:t>
            </a:r>
            <a:r>
              <a:rPr lang="en-US" b="1" dirty="0" smtClean="0"/>
              <a:t> </a:t>
            </a:r>
            <a:r>
              <a:rPr lang="en-US" b="1" dirty="0" err="1" smtClean="0"/>
              <a:t>diferenţiată</a:t>
            </a:r>
            <a:r>
              <a:rPr lang="en-US" b="1" dirty="0" smtClean="0"/>
              <a:t> </a:t>
            </a:r>
            <a:r>
              <a:rPr lang="en-US" b="1" dirty="0" err="1" smtClean="0"/>
              <a:t>ar</a:t>
            </a:r>
            <a:r>
              <a:rPr lang="en-US" b="1" dirty="0" smtClean="0"/>
              <a:t> </a:t>
            </a:r>
            <a:r>
              <a:rPr lang="en-US" b="1" dirty="0" err="1" smtClean="0"/>
              <a:t>putea</a:t>
            </a:r>
            <a:r>
              <a:rPr lang="en-US" b="1" dirty="0" smtClean="0"/>
              <a:t> </a:t>
            </a:r>
            <a:r>
              <a:rPr lang="en-US" b="1" dirty="0" err="1" smtClean="0"/>
              <a:t>fi</a:t>
            </a:r>
            <a:r>
              <a:rPr lang="en-US" dirty="0" smtClean="0"/>
              <a:t>:</a:t>
            </a:r>
            <a:endParaRPr lang="ro-RO" dirty="0"/>
          </a:p>
        </p:txBody>
      </p:sp>
      <p:sp>
        <p:nvSpPr>
          <p:cNvPr id="3" name="Content Placeholder 2"/>
          <p:cNvSpPr>
            <a:spLocks noGrp="1"/>
          </p:cNvSpPr>
          <p:nvPr>
            <p:ph idx="1"/>
          </p:nvPr>
        </p:nvSpPr>
        <p:spPr/>
        <p:txBody>
          <a:bodyPr>
            <a:normAutofit fontScale="85000" lnSpcReduction="10000"/>
          </a:bodyPr>
          <a:lstStyle/>
          <a:p>
            <a:pPr lvl="0"/>
            <a:r>
              <a:rPr lang="en-US" dirty="0" err="1" smtClean="0"/>
              <a:t>stimulează</a:t>
            </a:r>
            <a:r>
              <a:rPr lang="en-US" dirty="0" smtClean="0"/>
              <a:t> </a:t>
            </a:r>
            <a:r>
              <a:rPr lang="en-US" dirty="0" err="1" smtClean="0"/>
              <a:t>spiritul</a:t>
            </a:r>
            <a:r>
              <a:rPr lang="en-US" dirty="0" smtClean="0"/>
              <a:t> de </a:t>
            </a:r>
            <a:r>
              <a:rPr lang="en-US" dirty="0" err="1" smtClean="0"/>
              <a:t>echipă</a:t>
            </a:r>
            <a:r>
              <a:rPr lang="en-US" dirty="0" smtClean="0"/>
              <a:t>;</a:t>
            </a:r>
            <a:endParaRPr lang="ro-RO" dirty="0" smtClean="0"/>
          </a:p>
          <a:p>
            <a:pPr lvl="0"/>
            <a:r>
              <a:rPr lang="en-US" dirty="0" err="1" smtClean="0"/>
              <a:t>asigură</a:t>
            </a:r>
            <a:r>
              <a:rPr lang="en-US" dirty="0" smtClean="0"/>
              <a:t> </a:t>
            </a:r>
            <a:r>
              <a:rPr lang="en-US" dirty="0" err="1" smtClean="0"/>
              <a:t>corelarea</a:t>
            </a:r>
            <a:r>
              <a:rPr lang="en-US" dirty="0" smtClean="0"/>
              <a:t> </a:t>
            </a:r>
            <a:r>
              <a:rPr lang="en-US" dirty="0" err="1" smtClean="0"/>
              <a:t>intereselor</a:t>
            </a:r>
            <a:r>
              <a:rPr lang="en-US" dirty="0" smtClean="0"/>
              <a:t> </a:t>
            </a:r>
            <a:r>
              <a:rPr lang="en-US" dirty="0" err="1" smtClean="0"/>
              <a:t>copiilor</a:t>
            </a:r>
            <a:r>
              <a:rPr lang="en-US" dirty="0" smtClean="0"/>
              <a:t> cu </a:t>
            </a:r>
            <a:r>
              <a:rPr lang="en-US" dirty="0" err="1" smtClean="0"/>
              <a:t>obiectivele</a:t>
            </a:r>
            <a:r>
              <a:rPr lang="en-US" dirty="0" smtClean="0"/>
              <a:t> </a:t>
            </a:r>
            <a:r>
              <a:rPr lang="en-US" dirty="0" err="1" smtClean="0"/>
              <a:t>curriculare</a:t>
            </a:r>
            <a:r>
              <a:rPr lang="en-US" dirty="0" smtClean="0"/>
              <a:t>;</a:t>
            </a:r>
            <a:endParaRPr lang="ro-RO" dirty="0" smtClean="0"/>
          </a:p>
          <a:p>
            <a:pPr lvl="0"/>
            <a:r>
              <a:rPr lang="en-US" dirty="0" err="1" smtClean="0"/>
              <a:t>fiecărui</a:t>
            </a:r>
            <a:r>
              <a:rPr lang="en-US" dirty="0" smtClean="0"/>
              <a:t> </a:t>
            </a:r>
            <a:r>
              <a:rPr lang="en-US" dirty="0" err="1" smtClean="0"/>
              <a:t>copil</a:t>
            </a:r>
            <a:r>
              <a:rPr lang="en-US" dirty="0" smtClean="0"/>
              <a:t> </a:t>
            </a:r>
            <a:r>
              <a:rPr lang="en-US" dirty="0" err="1" smtClean="0"/>
              <a:t>i</a:t>
            </a:r>
            <a:r>
              <a:rPr lang="en-US" dirty="0" smtClean="0"/>
              <a:t> se </a:t>
            </a:r>
            <a:r>
              <a:rPr lang="en-US" dirty="0" err="1" smtClean="0"/>
              <a:t>acordă</a:t>
            </a:r>
            <a:r>
              <a:rPr lang="en-US" dirty="0" smtClean="0"/>
              <a:t> </a:t>
            </a:r>
            <a:r>
              <a:rPr lang="en-US" dirty="0" err="1" smtClean="0"/>
              <a:t>încredere</a:t>
            </a:r>
            <a:r>
              <a:rPr lang="en-US" dirty="0" smtClean="0"/>
              <a:t> </a:t>
            </a:r>
            <a:r>
              <a:rPr lang="en-US" dirty="0" err="1" smtClean="0"/>
              <a:t>în</a:t>
            </a:r>
            <a:r>
              <a:rPr lang="en-US" dirty="0" smtClean="0"/>
              <a:t> </a:t>
            </a:r>
            <a:r>
              <a:rPr lang="en-US" dirty="0" err="1" smtClean="0"/>
              <a:t>forţele</a:t>
            </a:r>
            <a:r>
              <a:rPr lang="en-US" dirty="0" smtClean="0"/>
              <a:t> </a:t>
            </a:r>
            <a:r>
              <a:rPr lang="en-US" dirty="0" err="1" smtClean="0"/>
              <a:t>proprii</a:t>
            </a:r>
            <a:r>
              <a:rPr lang="en-US" dirty="0" smtClean="0"/>
              <a:t>;</a:t>
            </a:r>
            <a:endParaRPr lang="ro-RO" dirty="0" smtClean="0"/>
          </a:p>
          <a:p>
            <a:pPr lvl="0"/>
            <a:r>
              <a:rPr lang="en-US" dirty="0" err="1" smtClean="0"/>
              <a:t>profesorul</a:t>
            </a:r>
            <a:r>
              <a:rPr lang="en-US" dirty="0" smtClean="0"/>
              <a:t> </a:t>
            </a:r>
            <a:r>
              <a:rPr lang="en-US" dirty="0" err="1" smtClean="0"/>
              <a:t>permite</a:t>
            </a:r>
            <a:r>
              <a:rPr lang="en-US" dirty="0" smtClean="0"/>
              <a:t> </a:t>
            </a:r>
            <a:r>
              <a:rPr lang="en-US" dirty="0" err="1" smtClean="0"/>
              <a:t>copiilor</a:t>
            </a:r>
            <a:r>
              <a:rPr lang="en-US" dirty="0" smtClean="0"/>
              <a:t> </a:t>
            </a:r>
            <a:r>
              <a:rPr lang="en-US" dirty="0" err="1" smtClean="0"/>
              <a:t>să</a:t>
            </a:r>
            <a:r>
              <a:rPr lang="en-US" dirty="0" smtClean="0"/>
              <a:t> </a:t>
            </a:r>
            <a:r>
              <a:rPr lang="en-US" dirty="0" err="1" smtClean="0"/>
              <a:t>participe</a:t>
            </a:r>
            <a:r>
              <a:rPr lang="en-US" dirty="0" smtClean="0"/>
              <a:t> la </a:t>
            </a:r>
            <a:r>
              <a:rPr lang="en-US" dirty="0" err="1" smtClean="0"/>
              <a:t>evaluarea</a:t>
            </a:r>
            <a:r>
              <a:rPr lang="en-US" dirty="0" smtClean="0"/>
              <a:t> </a:t>
            </a:r>
            <a:r>
              <a:rPr lang="en-US" dirty="0" err="1" smtClean="0"/>
              <a:t>propriei</a:t>
            </a:r>
            <a:r>
              <a:rPr lang="en-US" dirty="0" smtClean="0"/>
              <a:t> </a:t>
            </a:r>
            <a:r>
              <a:rPr lang="en-US" dirty="0" err="1" smtClean="0"/>
              <a:t>lor</a:t>
            </a:r>
            <a:r>
              <a:rPr lang="en-US" dirty="0" smtClean="0"/>
              <a:t> </a:t>
            </a:r>
            <a:r>
              <a:rPr lang="en-US" dirty="0" err="1" smtClean="0"/>
              <a:t>munci</a:t>
            </a:r>
            <a:r>
              <a:rPr lang="en-US" dirty="0" smtClean="0"/>
              <a:t>;</a:t>
            </a:r>
            <a:endParaRPr lang="ro-RO" dirty="0" smtClean="0"/>
          </a:p>
          <a:p>
            <a:pPr lvl="0"/>
            <a:r>
              <a:rPr lang="en-US" dirty="0" err="1" smtClean="0"/>
              <a:t>copilul</a:t>
            </a:r>
            <a:r>
              <a:rPr lang="en-US" dirty="0" smtClean="0"/>
              <a:t> </a:t>
            </a:r>
            <a:r>
              <a:rPr lang="en-US" dirty="0" err="1" smtClean="0"/>
              <a:t>este</a:t>
            </a:r>
            <a:r>
              <a:rPr lang="en-US" dirty="0" smtClean="0"/>
              <a:t> </a:t>
            </a:r>
            <a:r>
              <a:rPr lang="en-US" dirty="0" err="1" smtClean="0"/>
              <a:t>evaluat</a:t>
            </a:r>
            <a:r>
              <a:rPr lang="en-US" dirty="0" smtClean="0"/>
              <a:t> </a:t>
            </a:r>
            <a:r>
              <a:rPr lang="en-US" dirty="0" err="1" smtClean="0"/>
              <a:t>şi</a:t>
            </a:r>
            <a:r>
              <a:rPr lang="en-US" dirty="0" smtClean="0"/>
              <a:t> </a:t>
            </a:r>
            <a:r>
              <a:rPr lang="en-US" dirty="0" err="1" smtClean="0"/>
              <a:t>comparat</a:t>
            </a:r>
            <a:r>
              <a:rPr lang="en-US" dirty="0" smtClean="0"/>
              <a:t> cu el </a:t>
            </a:r>
            <a:r>
              <a:rPr lang="en-US" dirty="0" err="1" smtClean="0"/>
              <a:t>însuşi</a:t>
            </a:r>
            <a:r>
              <a:rPr lang="en-US" dirty="0" smtClean="0"/>
              <a:t>.</a:t>
            </a:r>
            <a:endParaRPr lang="ro-RO" dirty="0" smtClean="0"/>
          </a:p>
          <a:p>
            <a:pPr lvl="0"/>
            <a:r>
              <a:rPr lang="en-US" dirty="0" err="1" smtClean="0"/>
              <a:t>criteriile</a:t>
            </a:r>
            <a:r>
              <a:rPr lang="en-US" dirty="0" smtClean="0"/>
              <a:t>   de   </a:t>
            </a:r>
            <a:r>
              <a:rPr lang="en-US" dirty="0" err="1" smtClean="0"/>
              <a:t>evaluare</a:t>
            </a:r>
            <a:r>
              <a:rPr lang="en-US" dirty="0" smtClean="0"/>
              <a:t>   </a:t>
            </a:r>
            <a:r>
              <a:rPr lang="en-US" dirty="0" err="1" smtClean="0"/>
              <a:t>vor</a:t>
            </a:r>
            <a:r>
              <a:rPr lang="en-US" dirty="0" smtClean="0"/>
              <a:t>   </a:t>
            </a:r>
            <a:r>
              <a:rPr lang="en-US" dirty="0" err="1" smtClean="0"/>
              <a:t>fi</a:t>
            </a:r>
            <a:r>
              <a:rPr lang="en-US" dirty="0" smtClean="0"/>
              <a:t>   </a:t>
            </a:r>
            <a:r>
              <a:rPr lang="en-US" dirty="0" err="1" smtClean="0"/>
              <a:t>specifice</a:t>
            </a:r>
            <a:r>
              <a:rPr lang="en-US" dirty="0" smtClean="0"/>
              <a:t>   </a:t>
            </a:r>
            <a:r>
              <a:rPr lang="en-US" dirty="0" err="1" smtClean="0"/>
              <a:t>fiecărui</a:t>
            </a:r>
            <a:r>
              <a:rPr lang="en-US" dirty="0" smtClean="0"/>
              <a:t>   program   </a:t>
            </a:r>
            <a:r>
              <a:rPr lang="en-US" dirty="0" err="1" smtClean="0"/>
              <a:t>instructiv-educativ</a:t>
            </a:r>
            <a:r>
              <a:rPr lang="en-US" dirty="0" smtClean="0"/>
              <a:t>,   </a:t>
            </a:r>
            <a:r>
              <a:rPr lang="en-US" dirty="0" err="1" smtClean="0"/>
              <a:t>încontextul</a:t>
            </a:r>
            <a:r>
              <a:rPr lang="en-US" dirty="0" smtClean="0"/>
              <a:t> </a:t>
            </a:r>
            <a:r>
              <a:rPr lang="en-US" dirty="0" err="1" smtClean="0"/>
              <a:t>determinat</a:t>
            </a:r>
            <a:r>
              <a:rPr lang="en-US" dirty="0" smtClean="0"/>
              <a:t> de </a:t>
            </a:r>
            <a:r>
              <a:rPr lang="en-US" dirty="0" err="1" smtClean="0"/>
              <a:t>finalităţile</a:t>
            </a:r>
            <a:r>
              <a:rPr lang="en-US" dirty="0" smtClean="0"/>
              <a:t> </a:t>
            </a:r>
            <a:r>
              <a:rPr lang="en-US" dirty="0" err="1" smtClean="0"/>
              <a:t>generice</a:t>
            </a:r>
            <a:r>
              <a:rPr lang="en-US" dirty="0" smtClean="0"/>
              <a:t>.</a:t>
            </a:r>
            <a:endParaRPr lang="ro-RO" dirty="0" smtClean="0"/>
          </a:p>
          <a:p>
            <a:endParaRPr lang="ro-RO" dirty="0"/>
          </a:p>
        </p:txBody>
      </p:sp>
    </p:spTree>
  </p:cSld>
  <p:clrMapOvr>
    <a:masterClrMapping/>
  </p:clrMapOvr>
  <p:transition spd="slow">
    <p:diamon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b="1" dirty="0" smtClean="0"/>
              <a:t>Organizarea diferentiata a predarii-invatarii-evaluarii la clasa</a:t>
            </a:r>
            <a:endParaRPr lang="ro-RO" dirty="0"/>
          </a:p>
        </p:txBody>
      </p:sp>
      <p:sp>
        <p:nvSpPr>
          <p:cNvPr id="3" name="Content Placeholder 2"/>
          <p:cNvSpPr>
            <a:spLocks noGrp="1"/>
          </p:cNvSpPr>
          <p:nvPr>
            <p:ph idx="1"/>
          </p:nvPr>
        </p:nvSpPr>
        <p:spPr/>
        <p:txBody>
          <a:bodyPr/>
          <a:lstStyle/>
          <a:p>
            <a:r>
              <a:rPr lang="ro-RO" dirty="0" smtClean="0"/>
              <a:t>A. Adaptarea continuturilor;</a:t>
            </a:r>
          </a:p>
          <a:p>
            <a:r>
              <a:rPr lang="ro-RO" dirty="0" smtClean="0"/>
              <a:t>B. Adaptarea proceselor didactice;</a:t>
            </a:r>
          </a:p>
          <a:p>
            <a:r>
              <a:rPr lang="ro-RO" dirty="0" smtClean="0"/>
              <a:t>C. Adaptarea mediului de invatare- fizic, psihologic si social(climatul de la clasa);</a:t>
            </a:r>
          </a:p>
          <a:p>
            <a:r>
              <a:rPr lang="ro-RO" dirty="0" smtClean="0"/>
              <a:t>D. Adaptarea procesului de evaluare: standarde de performanta si evaluare(descriptori/criterii de evaluare);</a:t>
            </a:r>
          </a:p>
          <a:p>
            <a:endParaRPr lang="ro-RO" dirty="0" smtClean="0"/>
          </a:p>
          <a:p>
            <a:endParaRPr lang="ro-RO" dirty="0" smtClean="0"/>
          </a:p>
          <a:p>
            <a:endParaRPr lang="ro-RO" dirty="0"/>
          </a:p>
        </p:txBody>
      </p:sp>
    </p:spTree>
  </p:cSld>
  <p:clrMapOvr>
    <a:masterClrMapping/>
  </p:clrMapOvr>
  <p:transition spd="slow">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A. Adaptarea continuturilor</a:t>
            </a:r>
            <a:endParaRPr lang="ro-RO" dirty="0"/>
          </a:p>
        </p:txBody>
      </p:sp>
      <p:sp>
        <p:nvSpPr>
          <p:cNvPr id="3" name="Content Placeholder 2"/>
          <p:cNvSpPr>
            <a:spLocks noGrp="1"/>
          </p:cNvSpPr>
          <p:nvPr>
            <p:ph idx="1"/>
          </p:nvPr>
        </p:nvSpPr>
        <p:spPr/>
        <p:txBody>
          <a:bodyPr>
            <a:normAutofit fontScale="92500" lnSpcReduction="20000"/>
          </a:bodyPr>
          <a:lstStyle/>
          <a:p>
            <a:r>
              <a:rPr lang="ro-RO" dirty="0" smtClean="0"/>
              <a:t>Trebuie sa aiba in vedere atat aspectul cantitativ(volumul de cunostinte) cat si aspectul calitativ(procesele cognitive implicate, dar si viteza si stilul de invatare al elevilor si conexiunile transdisciplinare);</a:t>
            </a:r>
          </a:p>
          <a:p>
            <a:r>
              <a:rPr lang="ro-RO" dirty="0" smtClean="0"/>
              <a:t>Adaptarea planurilor si programelor scolare la potentialul de invatare al elevului( de exemplu: plan de inatamant adaptat prin alocarea unui numar mai mic de ore la anumite discipline);</a:t>
            </a:r>
          </a:p>
          <a:p>
            <a:r>
              <a:rPr lang="ro-RO" dirty="0" smtClean="0"/>
              <a:t>Adaptarea continuturilor din programa scolara prin aprofundare sau extindere.</a:t>
            </a:r>
          </a:p>
          <a:p>
            <a:endParaRPr lang="ro-RO" dirty="0"/>
          </a:p>
        </p:txBody>
      </p:sp>
    </p:spTree>
  </p:cSld>
  <p:clrMapOvr>
    <a:masterClrMapping/>
  </p:clrMapOvr>
  <p:transition spd="slow">
    <p:diamon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TotalTime>
  <Words>780</Words>
  <Application>Microsoft Office PowerPoint</Application>
  <PresentationFormat>On-screen Show (4:3)</PresentationFormat>
  <Paragraphs>77</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Instruirea diferentiata a elevilor- premisa a eficientei didactice</vt:lpstr>
      <vt:lpstr>Invatarea diferentiata</vt:lpstr>
      <vt:lpstr>Abordarea diferentiata se poate realiza la diferite nivele si componente:</vt:lpstr>
      <vt:lpstr>Slide 4</vt:lpstr>
      <vt:lpstr>În proiectarea unei strategii educaţionale pot fi urmăriţi următorii paşi( MEC, UNICEF, 2006):</vt:lpstr>
      <vt:lpstr>Argumentele utilizării strategiilor de educaţie diferenţiată ar putea fi:</vt:lpstr>
      <vt:lpstr>Argumentele utilizării strategiilor de educaţie diferenţiată ar putea fi:</vt:lpstr>
      <vt:lpstr>Organizarea diferentiata a predarii-invatarii-evaluarii la clasa</vt:lpstr>
      <vt:lpstr>A. Adaptarea continuturilor</vt:lpstr>
      <vt:lpstr>B. Adaptarea proceselor didactice</vt:lpstr>
      <vt:lpstr>Slide 11</vt:lpstr>
      <vt:lpstr>D. Adaptarea procesului de evaluare</vt:lpstr>
      <vt:lpstr>Rolul profesorului</vt:lpstr>
      <vt:lpstr>Rolul profesorului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Instruirea diferentiata a elevilor- premisa a eficientei didactice</dc:title>
  <dc:creator>Lili</dc:creator>
  <cp:lastModifiedBy>Rada</cp:lastModifiedBy>
  <cp:revision>11</cp:revision>
  <dcterms:created xsi:type="dcterms:W3CDTF">2014-02-11T19:07:33Z</dcterms:created>
  <dcterms:modified xsi:type="dcterms:W3CDTF">2014-02-13T17:41:12Z</dcterms:modified>
</cp:coreProperties>
</file>